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8"/>
  </p:notesMasterIdLst>
  <p:sldIdLst>
    <p:sldId id="256" r:id="rId2"/>
    <p:sldId id="258" r:id="rId3"/>
    <p:sldId id="271" r:id="rId4"/>
    <p:sldId id="270" r:id="rId5"/>
    <p:sldId id="282" r:id="rId6"/>
    <p:sldId id="283" r:id="rId7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05" autoAdjust="0"/>
    <p:restoredTop sz="83953" autoAdjust="0"/>
  </p:normalViewPr>
  <p:slideViewPr>
    <p:cSldViewPr snapToGrid="0">
      <p:cViewPr varScale="1">
        <p:scale>
          <a:sx n="98" d="100"/>
          <a:sy n="98" d="100"/>
        </p:scale>
        <p:origin x="90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EE5C4F-ACD4-4F2F-AAB3-0969A6B3157B}" type="datetimeFigureOut">
              <a:rPr lang="ru-RU" smtClean="0"/>
              <a:t>05.02.2021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5AE2F0-AAD2-4206-91C1-7740FDB339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06385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52204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*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47523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*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24454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97782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05.02.2021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730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05.02.2021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3755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05.02.2021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0244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05.02.2021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5018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05.02.2021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6755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05.02.2021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4850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05.02.2021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9692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05.02.2021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3745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05.02.2021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1511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05.02.2021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4438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05.02.2021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6534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694A4D-8446-43AD-B97F-9DB0D178855F}" type="datetimeFigureOut">
              <a:rPr lang="ru-RU" smtClean="0"/>
              <a:t>05.02.2021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0230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61392" y="923191"/>
            <a:ext cx="9144000" cy="764931"/>
          </a:xfrm>
        </p:spPr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13726" y="1210317"/>
            <a:ext cx="9144000" cy="4448175"/>
          </a:xfrm>
        </p:spPr>
        <p:txBody>
          <a:bodyPr>
            <a:normAutofit/>
          </a:bodyPr>
          <a:lstStyle/>
          <a:p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средних потребительских ценах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нефтепродукты в Российской Федерации, Камчатском крае и субъектах ДФО за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истекший период 2020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года</a:t>
            </a:r>
          </a:p>
        </p:txBody>
      </p:sp>
    </p:spTree>
    <p:extLst>
      <p:ext uri="{BB962C8B-B14F-4D97-AF65-F5344CB8AC3E}">
        <p14:creationId xmlns:p14="http://schemas.microsoft.com/office/powerpoint/2010/main" val="10149235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6096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(тарифы) на нефтепродукты</a:t>
            </a:r>
            <a:r>
              <a:rPr lang="en-US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Российской Федерации, Камчатском крае и субъектах ДФО за истекший период </a:t>
            </a:r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2020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года*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65585421"/>
              </p:ext>
            </p:extLst>
          </p:nvPr>
        </p:nvGraphicFramePr>
        <p:xfrm>
          <a:off x="223734" y="609600"/>
          <a:ext cx="11743206" cy="60994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4870">
                  <a:extLst>
                    <a:ext uri="{9D8B030D-6E8A-4147-A177-3AD203B41FA5}">
                      <a16:colId xmlns="" xmlns:a16="http://schemas.microsoft.com/office/drawing/2014/main" val="340974327"/>
                    </a:ext>
                  </a:extLst>
                </a:gridCol>
                <a:gridCol w="1108953">
                  <a:extLst>
                    <a:ext uri="{9D8B030D-6E8A-4147-A177-3AD203B41FA5}">
                      <a16:colId xmlns="" xmlns:a16="http://schemas.microsoft.com/office/drawing/2014/main" val="1700919341"/>
                    </a:ext>
                  </a:extLst>
                </a:gridCol>
                <a:gridCol w="719847">
                  <a:extLst>
                    <a:ext uri="{9D8B030D-6E8A-4147-A177-3AD203B41FA5}">
                      <a16:colId xmlns="" xmlns:a16="http://schemas.microsoft.com/office/drawing/2014/main" val="2119211557"/>
                    </a:ext>
                  </a:extLst>
                </a:gridCol>
                <a:gridCol w="749030">
                  <a:extLst>
                    <a:ext uri="{9D8B030D-6E8A-4147-A177-3AD203B41FA5}">
                      <a16:colId xmlns="" xmlns:a16="http://schemas.microsoft.com/office/drawing/2014/main" val="2519507403"/>
                    </a:ext>
                  </a:extLst>
                </a:gridCol>
                <a:gridCol w="856034">
                  <a:extLst>
                    <a:ext uri="{9D8B030D-6E8A-4147-A177-3AD203B41FA5}">
                      <a16:colId xmlns="" xmlns:a16="http://schemas.microsoft.com/office/drawing/2014/main" val="1692593369"/>
                    </a:ext>
                  </a:extLst>
                </a:gridCol>
                <a:gridCol w="891957">
                  <a:extLst>
                    <a:ext uri="{9D8B030D-6E8A-4147-A177-3AD203B41FA5}">
                      <a16:colId xmlns="" xmlns:a16="http://schemas.microsoft.com/office/drawing/2014/main" val="3434439023"/>
                    </a:ext>
                  </a:extLst>
                </a:gridCol>
                <a:gridCol w="927115">
                  <a:extLst>
                    <a:ext uri="{9D8B030D-6E8A-4147-A177-3AD203B41FA5}">
                      <a16:colId xmlns="" xmlns:a16="http://schemas.microsoft.com/office/drawing/2014/main" val="2500613959"/>
                    </a:ext>
                  </a:extLst>
                </a:gridCol>
                <a:gridCol w="865762">
                  <a:extLst>
                    <a:ext uri="{9D8B030D-6E8A-4147-A177-3AD203B41FA5}">
                      <a16:colId xmlns="" xmlns:a16="http://schemas.microsoft.com/office/drawing/2014/main" val="3800530471"/>
                    </a:ext>
                  </a:extLst>
                </a:gridCol>
                <a:gridCol w="904672">
                  <a:extLst>
                    <a:ext uri="{9D8B030D-6E8A-4147-A177-3AD203B41FA5}">
                      <a16:colId xmlns="" xmlns:a16="http://schemas.microsoft.com/office/drawing/2014/main" val="3637591551"/>
                    </a:ext>
                  </a:extLst>
                </a:gridCol>
                <a:gridCol w="894945">
                  <a:extLst>
                    <a:ext uri="{9D8B030D-6E8A-4147-A177-3AD203B41FA5}">
                      <a16:colId xmlns="" xmlns:a16="http://schemas.microsoft.com/office/drawing/2014/main" val="1243391290"/>
                    </a:ext>
                  </a:extLst>
                </a:gridCol>
                <a:gridCol w="899282">
                  <a:extLst>
                    <a:ext uri="{9D8B030D-6E8A-4147-A177-3AD203B41FA5}">
                      <a16:colId xmlns="" xmlns:a16="http://schemas.microsoft.com/office/drawing/2014/main" val="276822078"/>
                    </a:ext>
                  </a:extLst>
                </a:gridCol>
                <a:gridCol w="812786">
                  <a:extLst>
                    <a:ext uri="{9D8B030D-6E8A-4147-A177-3AD203B41FA5}">
                      <a16:colId xmlns="" xmlns:a16="http://schemas.microsoft.com/office/drawing/2014/main" val="2365635126"/>
                    </a:ext>
                  </a:extLst>
                </a:gridCol>
                <a:gridCol w="857953">
                  <a:extLst>
                    <a:ext uri="{9D8B030D-6E8A-4147-A177-3AD203B41FA5}">
                      <a16:colId xmlns="" xmlns:a16="http://schemas.microsoft.com/office/drawing/2014/main" val="3674627463"/>
                    </a:ext>
                  </a:extLst>
                </a:gridCol>
              </a:tblGrid>
              <a:tr h="873714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Саха (Якутия)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область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АО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2020г.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18351738"/>
                  </a:ext>
                </a:extLst>
              </a:tr>
              <a:tr h="449776">
                <a:tc rowSpan="1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Бензин </a:t>
                      </a: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автомобильный марки АИ-92,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(л/руб.)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50,37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42,46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45,02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54,55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44,07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43,83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43,83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53,32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48,52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44,37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860390315"/>
                  </a:ext>
                </a:extLst>
              </a:tr>
              <a:tr h="44977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50,47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42,49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45,20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54,55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44,27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44,0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44,0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53,32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48,89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44,61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828609932"/>
                  </a:ext>
                </a:extLst>
              </a:tr>
              <a:tr h="44977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50,95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42,53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45,52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54,55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44,57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44,38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44,38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44,81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676726312"/>
                  </a:ext>
                </a:extLst>
              </a:tr>
              <a:tr h="50609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50,95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42,43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45,47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54,52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44,51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44,28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44,37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49,18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44,81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816844509"/>
                  </a:ext>
                </a:extLst>
              </a:tr>
              <a:tr h="44977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50,95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42,43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45,43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54,36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44,47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44,22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44,34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49,13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44,81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954706532"/>
                  </a:ext>
                </a:extLst>
              </a:tr>
              <a:tr h="44977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50,95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42,75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45,60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54,37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44,60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44,39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44,38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44,97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827251771"/>
                  </a:ext>
                </a:extLst>
              </a:tr>
              <a:tr h="40269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50,88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43,11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45,98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54,50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44,96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44,65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44,65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54,43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49,75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62420848"/>
                  </a:ext>
                </a:extLst>
              </a:tr>
              <a:tr h="54099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50,88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43,18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46,24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54,52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45,26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44,76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44,81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54,43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51,48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45,38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024585028"/>
                  </a:ext>
                </a:extLst>
              </a:tr>
              <a:tr h="41166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51,3</a:t>
                      </a:r>
                      <a:r>
                        <a:rPr lang="en-US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43,21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46,49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54,59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45,55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44,99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44,9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56,15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45,52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928471023"/>
                  </a:ext>
                </a:extLst>
              </a:tr>
              <a:tr h="41545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51,55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43,25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46,53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54,63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45,57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45,04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44,92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56,15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45,59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79652878"/>
                  </a:ext>
                </a:extLst>
              </a:tr>
              <a:tr h="38371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51,67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43,27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46,64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54,60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45,69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45,21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45,12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56,15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51,91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45,74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754013587"/>
                  </a:ext>
                </a:extLst>
              </a:tr>
              <a:tr h="31621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52,76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43,32</a:t>
                      </a:r>
                      <a:endParaRPr lang="en-US" sz="12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46,83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54,60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45,83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45,41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45,28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51,78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45,91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8743335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1071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6096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(тарифы) на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нефтепродукты в Российской Федерации, Камчатском крае и субъектах ДФО за истекший период </a:t>
            </a:r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2020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года*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35827111"/>
              </p:ext>
            </p:extLst>
          </p:nvPr>
        </p:nvGraphicFramePr>
        <p:xfrm>
          <a:off x="243190" y="609601"/>
          <a:ext cx="11770470" cy="60279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68001">
                  <a:extLst>
                    <a:ext uri="{9D8B030D-6E8A-4147-A177-3AD203B41FA5}">
                      <a16:colId xmlns="" xmlns:a16="http://schemas.microsoft.com/office/drawing/2014/main" val="340974327"/>
                    </a:ext>
                  </a:extLst>
                </a:gridCol>
                <a:gridCol w="1075943">
                  <a:extLst>
                    <a:ext uri="{9D8B030D-6E8A-4147-A177-3AD203B41FA5}">
                      <a16:colId xmlns="" xmlns:a16="http://schemas.microsoft.com/office/drawing/2014/main" val="1700919341"/>
                    </a:ext>
                  </a:extLst>
                </a:gridCol>
                <a:gridCol w="830146">
                  <a:extLst>
                    <a:ext uri="{9D8B030D-6E8A-4147-A177-3AD203B41FA5}">
                      <a16:colId xmlns="" xmlns:a16="http://schemas.microsoft.com/office/drawing/2014/main" val="2119211557"/>
                    </a:ext>
                  </a:extLst>
                </a:gridCol>
                <a:gridCol w="781314">
                  <a:extLst>
                    <a:ext uri="{9D8B030D-6E8A-4147-A177-3AD203B41FA5}">
                      <a16:colId xmlns="" xmlns:a16="http://schemas.microsoft.com/office/drawing/2014/main" val="2519507403"/>
                    </a:ext>
                  </a:extLst>
                </a:gridCol>
                <a:gridCol w="859445">
                  <a:extLst>
                    <a:ext uri="{9D8B030D-6E8A-4147-A177-3AD203B41FA5}">
                      <a16:colId xmlns="" xmlns:a16="http://schemas.microsoft.com/office/drawing/2014/main" val="1692593369"/>
                    </a:ext>
                  </a:extLst>
                </a:gridCol>
                <a:gridCol w="869211">
                  <a:extLst>
                    <a:ext uri="{9D8B030D-6E8A-4147-A177-3AD203B41FA5}">
                      <a16:colId xmlns="" xmlns:a16="http://schemas.microsoft.com/office/drawing/2014/main" val="3434439023"/>
                    </a:ext>
                  </a:extLst>
                </a:gridCol>
                <a:gridCol w="908278">
                  <a:extLst>
                    <a:ext uri="{9D8B030D-6E8A-4147-A177-3AD203B41FA5}">
                      <a16:colId xmlns="" xmlns:a16="http://schemas.microsoft.com/office/drawing/2014/main" val="2500613959"/>
                    </a:ext>
                  </a:extLst>
                </a:gridCol>
                <a:gridCol w="908277">
                  <a:extLst>
                    <a:ext uri="{9D8B030D-6E8A-4147-A177-3AD203B41FA5}">
                      <a16:colId xmlns="" xmlns:a16="http://schemas.microsoft.com/office/drawing/2014/main" val="3800530471"/>
                    </a:ext>
                  </a:extLst>
                </a:gridCol>
                <a:gridCol w="898511">
                  <a:extLst>
                    <a:ext uri="{9D8B030D-6E8A-4147-A177-3AD203B41FA5}">
                      <a16:colId xmlns="" xmlns:a16="http://schemas.microsoft.com/office/drawing/2014/main" val="3637591551"/>
                    </a:ext>
                  </a:extLst>
                </a:gridCol>
                <a:gridCol w="869211">
                  <a:extLst>
                    <a:ext uri="{9D8B030D-6E8A-4147-A177-3AD203B41FA5}">
                      <a16:colId xmlns="" xmlns:a16="http://schemas.microsoft.com/office/drawing/2014/main" val="1243391290"/>
                    </a:ext>
                  </a:extLst>
                </a:gridCol>
                <a:gridCol w="827516">
                  <a:extLst>
                    <a:ext uri="{9D8B030D-6E8A-4147-A177-3AD203B41FA5}">
                      <a16:colId xmlns="" xmlns:a16="http://schemas.microsoft.com/office/drawing/2014/main" val="276822078"/>
                    </a:ext>
                  </a:extLst>
                </a:gridCol>
                <a:gridCol w="769195">
                  <a:extLst>
                    <a:ext uri="{9D8B030D-6E8A-4147-A177-3AD203B41FA5}">
                      <a16:colId xmlns="" xmlns:a16="http://schemas.microsoft.com/office/drawing/2014/main" val="2365635126"/>
                    </a:ext>
                  </a:extLst>
                </a:gridCol>
                <a:gridCol w="905422">
                  <a:extLst>
                    <a:ext uri="{9D8B030D-6E8A-4147-A177-3AD203B41FA5}">
                      <a16:colId xmlns="" xmlns:a16="http://schemas.microsoft.com/office/drawing/2014/main" val="3674627463"/>
                    </a:ext>
                  </a:extLst>
                </a:gridCol>
              </a:tblGrid>
              <a:tr h="1024646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Саха (Якутия)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область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АО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2020г.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18351738"/>
                  </a:ext>
                </a:extLst>
              </a:tr>
              <a:tr h="376113">
                <a:tc rowSpan="1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Бензин </a:t>
                      </a:r>
                      <a:r>
                        <a:rPr lang="ru-RU" sz="12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автомобильный</a:t>
                      </a:r>
                      <a:r>
                        <a:rPr lang="ru-RU" sz="1200" b="1" baseline="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марки</a:t>
                      </a:r>
                      <a:r>
                        <a:rPr lang="ru-RU" sz="12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АИ-95,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(л/руб.)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45,85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47,28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55,08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45,12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45,80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46,39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53,89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50,84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46,37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272610368"/>
                  </a:ext>
                </a:extLst>
              </a:tr>
              <a:tr h="37611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52,29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45,88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47,49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55,08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45,31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45,96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46,55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56,89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46,61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647011252"/>
                  </a:ext>
                </a:extLst>
              </a:tr>
              <a:tr h="37611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52,87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45,90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47,81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55,08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45,70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46,36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46,88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56,89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46,81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724610694"/>
                  </a:ext>
                </a:extLst>
              </a:tr>
              <a:tr h="37611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52,87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45,84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47,71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54,96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45,52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46,26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46,87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56,89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51,19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46,81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727930094"/>
                  </a:ext>
                </a:extLst>
              </a:tr>
              <a:tr h="37611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52,82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45,83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47,66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54,88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45,45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46,18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46,84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56,89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51,14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46,81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104905110"/>
                  </a:ext>
                </a:extLst>
              </a:tr>
              <a:tr h="37611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52,87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47,86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54,88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45,62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46,36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46,92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56,89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51,40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46,97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566397407"/>
                  </a:ext>
                </a:extLst>
              </a:tr>
              <a:tr h="50113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52,76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46,75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48,38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54,96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46,12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46,63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47,36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56,89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52,55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3884977"/>
                  </a:ext>
                </a:extLst>
              </a:tr>
              <a:tr h="50113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52,76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46,90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49,15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54,96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47,34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46,75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47,55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57,28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54,62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47,40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10375969"/>
                  </a:ext>
                </a:extLst>
              </a:tr>
              <a:tr h="50113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53,32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46,91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49,36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55,12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47,46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47,66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57,28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55,74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47,55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602443522"/>
                  </a:ext>
                </a:extLst>
              </a:tr>
              <a:tr h="50113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53,59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46,95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49,92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55,12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47,65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47,06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47,68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57,28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55,36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47,61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002274990"/>
                  </a:ext>
                </a:extLst>
              </a:tr>
              <a:tr h="35400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53,72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46,95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49,49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55,14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47,81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47,25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47,77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57,28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55,02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47,77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673763529"/>
                  </a:ext>
                </a:extLst>
              </a:tr>
              <a:tr h="38809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54,62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47,01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49,63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55,14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47,96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47,46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47,95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57,59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54,87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47,98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1043888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59816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500" y="145774"/>
            <a:ext cx="11811000" cy="400050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(тарифы) на нефтепродукты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Российской Федерации, Камчатском крае и субъектах ДФО за истекший период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2020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года*</a:t>
            </a:r>
            <a:endParaRPr lang="ru-RU" sz="2000" dirty="0"/>
          </a:p>
        </p:txBody>
      </p:sp>
      <p:graphicFrame>
        <p:nvGraphicFramePr>
          <p:cNvPr id="20" name="Объект 1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69198185"/>
              </p:ext>
            </p:extLst>
          </p:nvPr>
        </p:nvGraphicFramePr>
        <p:xfrm>
          <a:off x="190500" y="632299"/>
          <a:ext cx="11811000" cy="60373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6211">
                  <a:extLst>
                    <a:ext uri="{9D8B030D-6E8A-4147-A177-3AD203B41FA5}">
                      <a16:colId xmlns="" xmlns:a16="http://schemas.microsoft.com/office/drawing/2014/main" val="2757781639"/>
                    </a:ext>
                  </a:extLst>
                </a:gridCol>
                <a:gridCol w="1063766">
                  <a:extLst>
                    <a:ext uri="{9D8B030D-6E8A-4147-A177-3AD203B41FA5}">
                      <a16:colId xmlns="" xmlns:a16="http://schemas.microsoft.com/office/drawing/2014/main" val="3805768029"/>
                    </a:ext>
                  </a:extLst>
                </a:gridCol>
                <a:gridCol w="826851">
                  <a:extLst>
                    <a:ext uri="{9D8B030D-6E8A-4147-A177-3AD203B41FA5}">
                      <a16:colId xmlns="" xmlns:a16="http://schemas.microsoft.com/office/drawing/2014/main" val="2080095685"/>
                    </a:ext>
                  </a:extLst>
                </a:gridCol>
                <a:gridCol w="690663">
                  <a:extLst>
                    <a:ext uri="{9D8B030D-6E8A-4147-A177-3AD203B41FA5}">
                      <a16:colId xmlns="" xmlns:a16="http://schemas.microsoft.com/office/drawing/2014/main" val="3843726452"/>
                    </a:ext>
                  </a:extLst>
                </a:gridCol>
                <a:gridCol w="856035">
                  <a:extLst>
                    <a:ext uri="{9D8B030D-6E8A-4147-A177-3AD203B41FA5}">
                      <a16:colId xmlns="" xmlns:a16="http://schemas.microsoft.com/office/drawing/2014/main" val="2467812455"/>
                    </a:ext>
                  </a:extLst>
                </a:gridCol>
                <a:gridCol w="817123">
                  <a:extLst>
                    <a:ext uri="{9D8B030D-6E8A-4147-A177-3AD203B41FA5}">
                      <a16:colId xmlns="" xmlns:a16="http://schemas.microsoft.com/office/drawing/2014/main" val="555537300"/>
                    </a:ext>
                  </a:extLst>
                </a:gridCol>
                <a:gridCol w="865762">
                  <a:extLst>
                    <a:ext uri="{9D8B030D-6E8A-4147-A177-3AD203B41FA5}">
                      <a16:colId xmlns="" xmlns:a16="http://schemas.microsoft.com/office/drawing/2014/main" val="3508563604"/>
                    </a:ext>
                  </a:extLst>
                </a:gridCol>
                <a:gridCol w="817123">
                  <a:extLst>
                    <a:ext uri="{9D8B030D-6E8A-4147-A177-3AD203B41FA5}">
                      <a16:colId xmlns="" xmlns:a16="http://schemas.microsoft.com/office/drawing/2014/main" val="3224298470"/>
                    </a:ext>
                  </a:extLst>
                </a:gridCol>
                <a:gridCol w="846306">
                  <a:extLst>
                    <a:ext uri="{9D8B030D-6E8A-4147-A177-3AD203B41FA5}">
                      <a16:colId xmlns="" xmlns:a16="http://schemas.microsoft.com/office/drawing/2014/main" val="509935238"/>
                    </a:ext>
                  </a:extLst>
                </a:gridCol>
                <a:gridCol w="865762">
                  <a:extLst>
                    <a:ext uri="{9D8B030D-6E8A-4147-A177-3AD203B41FA5}">
                      <a16:colId xmlns="" xmlns:a16="http://schemas.microsoft.com/office/drawing/2014/main" val="2275320693"/>
                    </a:ext>
                  </a:extLst>
                </a:gridCol>
                <a:gridCol w="778213">
                  <a:extLst>
                    <a:ext uri="{9D8B030D-6E8A-4147-A177-3AD203B41FA5}">
                      <a16:colId xmlns="" xmlns:a16="http://schemas.microsoft.com/office/drawing/2014/main" val="1350417571"/>
                    </a:ext>
                  </a:extLst>
                </a:gridCol>
                <a:gridCol w="778213">
                  <a:extLst>
                    <a:ext uri="{9D8B030D-6E8A-4147-A177-3AD203B41FA5}">
                      <a16:colId xmlns="" xmlns:a16="http://schemas.microsoft.com/office/drawing/2014/main" val="2746112127"/>
                    </a:ext>
                  </a:extLst>
                </a:gridCol>
                <a:gridCol w="1018972">
                  <a:extLst>
                    <a:ext uri="{9D8B030D-6E8A-4147-A177-3AD203B41FA5}">
                      <a16:colId xmlns="" xmlns:a16="http://schemas.microsoft.com/office/drawing/2014/main" val="4252533460"/>
                    </a:ext>
                  </a:extLst>
                </a:gridCol>
              </a:tblGrid>
              <a:tr h="1080544"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05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край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Саха (Якутия)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край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область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обл.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обл.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АО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2020г.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680505814"/>
                  </a:ext>
                </a:extLst>
              </a:tr>
              <a:tr h="403890">
                <a:tc rowSpan="1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Дизельное </a:t>
                      </a:r>
                      <a:r>
                        <a:rPr lang="ru-RU" sz="16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топливо,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(л/руб.)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56,97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48,18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52,45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59,78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49,76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50,48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50,20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60,85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56,91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51,15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845281243"/>
                  </a:ext>
                </a:extLst>
              </a:tr>
              <a:tr h="51404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48,14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52,55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59,82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49,96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50,11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50,33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60,85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56,95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50,87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648296889"/>
                  </a:ext>
                </a:extLst>
              </a:tr>
              <a:tr h="40389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57,12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48,06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52,60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59,82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49,94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49,83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50,37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50,61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659943541"/>
                  </a:ext>
                </a:extLst>
              </a:tr>
              <a:tr h="40389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57,12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47,79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52,34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59,61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49,76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49,62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50,36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60,76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56,41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50,44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685100737"/>
                  </a:ext>
                </a:extLst>
              </a:tr>
              <a:tr h="40389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57,12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47,74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52,27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59,48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49,69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49,58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50,36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60,76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56,17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50,44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86259472"/>
                  </a:ext>
                </a:extLst>
              </a:tr>
              <a:tr h="40389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57,12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47,90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52,41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59,61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49,86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49,75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50,33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60,76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56,57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50,48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937729269"/>
                  </a:ext>
                </a:extLst>
              </a:tr>
              <a:tr h="403890">
                <a:tc vMerge="1">
                  <a:txBody>
                    <a:bodyPr/>
                    <a:lstStyle/>
                    <a:p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57,05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48,04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52,76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59,61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50,35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49,97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50,72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60,76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50,74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501111939"/>
                  </a:ext>
                </a:extLst>
              </a:tr>
              <a:tr h="40389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57,05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48,06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52,81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59,65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50,37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50,12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50,77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60,76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50,79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32450997"/>
                  </a:ext>
                </a:extLst>
              </a:tr>
              <a:tr h="40389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57,05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48,05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52,69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59,69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50,39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50,16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50,77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60,76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50,83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671405739"/>
                  </a:ext>
                </a:extLst>
              </a:tr>
              <a:tr h="40389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57,06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48,10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52,72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59,66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50,41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50,27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50,79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60,76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56,28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50,92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90633780"/>
                  </a:ext>
                </a:extLst>
              </a:tr>
              <a:tr h="40389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58,43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48,54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53,68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51,43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51,33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61,09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57,59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52,27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268625970"/>
                  </a:ext>
                </a:extLst>
              </a:tr>
              <a:tr h="40389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58,73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48,72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53,87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59,75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51,77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51,76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51,74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57,71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52,44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8375983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25448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6132868"/>
              </p:ext>
            </p:extLst>
          </p:nvPr>
        </p:nvGraphicFramePr>
        <p:xfrm>
          <a:off x="742689" y="972804"/>
          <a:ext cx="10716493" cy="504811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43311">
                  <a:extLst>
                    <a:ext uri="{9D8B030D-6E8A-4147-A177-3AD203B41FA5}">
                      <a16:colId xmlns="" xmlns:a16="http://schemas.microsoft.com/office/drawing/2014/main" val="2249247971"/>
                    </a:ext>
                  </a:extLst>
                </a:gridCol>
                <a:gridCol w="1682885">
                  <a:extLst>
                    <a:ext uri="{9D8B030D-6E8A-4147-A177-3AD203B41FA5}">
                      <a16:colId xmlns="" xmlns:a16="http://schemas.microsoft.com/office/drawing/2014/main" val="1819158657"/>
                    </a:ext>
                  </a:extLst>
                </a:gridCol>
                <a:gridCol w="1391786">
                  <a:extLst>
                    <a:ext uri="{9D8B030D-6E8A-4147-A177-3AD203B41FA5}">
                      <a16:colId xmlns="" xmlns:a16="http://schemas.microsoft.com/office/drawing/2014/main" val="810213332"/>
                    </a:ext>
                  </a:extLst>
                </a:gridCol>
                <a:gridCol w="1087337">
                  <a:extLst>
                    <a:ext uri="{9D8B030D-6E8A-4147-A177-3AD203B41FA5}">
                      <a16:colId xmlns="" xmlns:a16="http://schemas.microsoft.com/office/drawing/2014/main" val="1426438776"/>
                    </a:ext>
                  </a:extLst>
                </a:gridCol>
                <a:gridCol w="1129839">
                  <a:extLst>
                    <a:ext uri="{9D8B030D-6E8A-4147-A177-3AD203B41FA5}">
                      <a16:colId xmlns="" xmlns:a16="http://schemas.microsoft.com/office/drawing/2014/main" val="2406359539"/>
                    </a:ext>
                  </a:extLst>
                </a:gridCol>
                <a:gridCol w="1994170">
                  <a:extLst>
                    <a:ext uri="{9D8B030D-6E8A-4147-A177-3AD203B41FA5}">
                      <a16:colId xmlns="" xmlns:a16="http://schemas.microsoft.com/office/drawing/2014/main" val="3646067851"/>
                    </a:ext>
                  </a:extLst>
                </a:gridCol>
                <a:gridCol w="1887165">
                  <a:extLst>
                    <a:ext uri="{9D8B030D-6E8A-4147-A177-3AD203B41FA5}">
                      <a16:colId xmlns="" xmlns:a16="http://schemas.microsoft.com/office/drawing/2014/main" val="781871841"/>
                    </a:ext>
                  </a:extLst>
                </a:gridCol>
              </a:tblGrid>
              <a:tr h="2687089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Среднемесячное потребление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на нефтебазах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на АЗС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Обеспеченность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Розничная цена поставщика, имеющего наибольшую долю рынка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Максимальная розничная цена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(иные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нефтетрейдеры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476225166"/>
                  </a:ext>
                </a:extLst>
              </a:tr>
              <a:tr h="69072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сут</a:t>
                      </a: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руб./литр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руб./литр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010677633"/>
                  </a:ext>
                </a:extLst>
              </a:tr>
              <a:tr h="4175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Регулятор - 92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6,560  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3,515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0,373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50,15 </a:t>
                      </a:r>
                      <a:endParaRPr lang="ru-RU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52,40</a:t>
                      </a:r>
                      <a:endParaRPr lang="ru-RU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4212744809"/>
                  </a:ext>
                </a:extLst>
              </a:tr>
              <a:tr h="4175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Премиум - 95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1,587  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0,927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0,182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54,00 </a:t>
                      </a:r>
                      <a:endParaRPr lang="ru-RU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55,60</a:t>
                      </a:r>
                      <a:endParaRPr lang="ru-RU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608469662"/>
                  </a:ext>
                </a:extLst>
              </a:tr>
              <a:tr h="4175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ДТ "Зимнее"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4,637  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6,109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0,475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57,38  </a:t>
                      </a:r>
                      <a:endParaRPr lang="ru-RU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57,50  </a:t>
                      </a:r>
                      <a:endParaRPr lang="ru-RU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367287190"/>
                  </a:ext>
                </a:extLst>
              </a:tr>
              <a:tr h="4175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ДТ "Летнее"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2,442  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0,961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55,43 </a:t>
                      </a:r>
                      <a:endParaRPr lang="ru-RU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523538842"/>
                  </a:ext>
                </a:extLst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4151810" y="326473"/>
            <a:ext cx="513217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Цены </a:t>
            </a:r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на моторное </a:t>
            </a:r>
            <a:r>
              <a:rPr lang="ru-RU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топливо в Камчатском крае</a:t>
            </a:r>
          </a:p>
          <a:p>
            <a:pPr algn="ctr"/>
            <a:r>
              <a:rPr lang="ru-RU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по состоянию на 04.02.2021* </a:t>
            </a:r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10984" y="6431522"/>
            <a:ext cx="546788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данным АО «ННК-</a:t>
            </a:r>
            <a:r>
              <a:rPr lang="ru-RU" sz="1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Камчатнефтепродукт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</p:txBody>
      </p:sp>
    </p:spTree>
    <p:extLst>
      <p:ext uri="{BB962C8B-B14F-4D97-AF65-F5344CB8AC3E}">
        <p14:creationId xmlns:p14="http://schemas.microsoft.com/office/powerpoint/2010/main" val="23382061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24628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79770" y="4110"/>
            <a:ext cx="98346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Цены на моторное топливо </a:t>
            </a:r>
            <a:r>
              <a:rPr lang="ru-RU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в регионах ДФО по </a:t>
            </a:r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состоянию на </a:t>
            </a:r>
            <a:r>
              <a:rPr lang="ru-RU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04.02.2021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0330320"/>
              </p:ext>
            </p:extLst>
          </p:nvPr>
        </p:nvGraphicFramePr>
        <p:xfrm>
          <a:off x="184702" y="398835"/>
          <a:ext cx="3925753" cy="3115504"/>
        </p:xfrm>
        <a:graphic>
          <a:graphicData uri="http://schemas.openxmlformats.org/drawingml/2006/table">
            <a:tbl>
              <a:tblPr/>
              <a:tblGrid>
                <a:gridCol w="1063551">
                  <a:extLst>
                    <a:ext uri="{9D8B030D-6E8A-4147-A177-3AD203B41FA5}">
                      <a16:colId xmlns="" xmlns:a16="http://schemas.microsoft.com/office/drawing/2014/main" val="1892151248"/>
                    </a:ext>
                  </a:extLst>
                </a:gridCol>
                <a:gridCol w="1514402">
                  <a:extLst>
                    <a:ext uri="{9D8B030D-6E8A-4147-A177-3AD203B41FA5}">
                      <a16:colId xmlns="" xmlns:a16="http://schemas.microsoft.com/office/drawing/2014/main" val="2657241242"/>
                    </a:ext>
                  </a:extLst>
                </a:gridCol>
                <a:gridCol w="1347800">
                  <a:extLst>
                    <a:ext uri="{9D8B030D-6E8A-4147-A177-3AD203B41FA5}">
                      <a16:colId xmlns="" xmlns:a16="http://schemas.microsoft.com/office/drawing/2014/main" val="485229573"/>
                    </a:ext>
                  </a:extLst>
                </a:gridCol>
              </a:tblGrid>
              <a:tr h="262646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Магаданская область </a:t>
                      </a:r>
                      <a:endParaRPr lang="ru-RU" sz="1100" b="0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153405301"/>
                  </a:ext>
                </a:extLst>
              </a:tr>
              <a:tr h="97276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(наименование поставщика)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(наименование поставщика)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45841540"/>
                  </a:ext>
                </a:extLst>
              </a:tr>
              <a:tr h="26264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47263368"/>
                  </a:ext>
                </a:extLst>
              </a:tr>
              <a:tr h="41828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53,10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68,80 </a:t>
                      </a:r>
                      <a:endParaRPr lang="ru-RU" sz="1400" b="1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33742143"/>
                  </a:ext>
                </a:extLst>
              </a:tr>
              <a:tr h="3988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56,10 </a:t>
                      </a:r>
                      <a:endParaRPr lang="ru-RU" sz="1400" b="1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60,70 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97539080"/>
                  </a:ext>
                </a:extLst>
              </a:tr>
              <a:tr h="37937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56,20 </a:t>
                      </a:r>
                      <a:endParaRPr lang="ru-RU" sz="1400" b="1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69,50</a:t>
                      </a:r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6093606"/>
                  </a:ext>
                </a:extLst>
              </a:tr>
              <a:tr h="42094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56,20</a:t>
                      </a:r>
                      <a:r>
                        <a:rPr lang="ru-RU" sz="105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endParaRPr lang="ru-RU" sz="105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70,50 </a:t>
                      </a:r>
                      <a:endParaRPr lang="ru-RU" sz="1400" b="1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7552150"/>
              </p:ext>
            </p:extLst>
          </p:nvPr>
        </p:nvGraphicFramePr>
        <p:xfrm>
          <a:off x="8249055" y="3599234"/>
          <a:ext cx="3803515" cy="3151762"/>
        </p:xfrm>
        <a:graphic>
          <a:graphicData uri="http://schemas.openxmlformats.org/drawingml/2006/table">
            <a:tbl>
              <a:tblPr/>
              <a:tblGrid>
                <a:gridCol w="1196502">
                  <a:extLst>
                    <a:ext uri="{9D8B030D-6E8A-4147-A177-3AD203B41FA5}">
                      <a16:colId xmlns="" xmlns:a16="http://schemas.microsoft.com/office/drawing/2014/main" val="1892151248"/>
                    </a:ext>
                  </a:extLst>
                </a:gridCol>
                <a:gridCol w="1488332">
                  <a:extLst>
                    <a:ext uri="{9D8B030D-6E8A-4147-A177-3AD203B41FA5}">
                      <a16:colId xmlns="" xmlns:a16="http://schemas.microsoft.com/office/drawing/2014/main" val="2657241242"/>
                    </a:ext>
                  </a:extLst>
                </a:gridCol>
                <a:gridCol w="1118681">
                  <a:extLst>
                    <a:ext uri="{9D8B030D-6E8A-4147-A177-3AD203B41FA5}">
                      <a16:colId xmlns="" xmlns:a16="http://schemas.microsoft.com/office/drawing/2014/main" val="485229573"/>
                    </a:ext>
                  </a:extLst>
                </a:gridCol>
              </a:tblGrid>
              <a:tr h="311285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Сахалинская область </a:t>
                      </a:r>
                      <a:endParaRPr lang="ru-RU" sz="11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153405301"/>
                  </a:ext>
                </a:extLst>
              </a:tr>
              <a:tr h="95331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(наименование поставщика)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(наименование поставщика)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45841540"/>
                  </a:ext>
                </a:extLst>
              </a:tr>
              <a:tr h="32101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47263368"/>
                  </a:ext>
                </a:extLst>
              </a:tr>
              <a:tr h="41828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47,20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75,00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33742143"/>
                  </a:ext>
                </a:extLst>
              </a:tr>
              <a:tr h="41828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48,90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63,00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97539080"/>
                  </a:ext>
                </a:extLst>
              </a:tr>
              <a:tr h="35019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6093606"/>
                  </a:ext>
                </a:extLst>
              </a:tr>
              <a:tr h="37937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55,95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68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1888101"/>
              </p:ext>
            </p:extLst>
          </p:nvPr>
        </p:nvGraphicFramePr>
        <p:xfrm>
          <a:off x="8229599" y="408562"/>
          <a:ext cx="3832699" cy="3083668"/>
        </p:xfrm>
        <a:graphic>
          <a:graphicData uri="http://schemas.openxmlformats.org/drawingml/2006/table">
            <a:tbl>
              <a:tblPr/>
              <a:tblGrid>
                <a:gridCol w="1172723">
                  <a:extLst>
                    <a:ext uri="{9D8B030D-6E8A-4147-A177-3AD203B41FA5}">
                      <a16:colId xmlns="" xmlns:a16="http://schemas.microsoft.com/office/drawing/2014/main" val="1892151248"/>
                    </a:ext>
                  </a:extLst>
                </a:gridCol>
                <a:gridCol w="1521840">
                  <a:extLst>
                    <a:ext uri="{9D8B030D-6E8A-4147-A177-3AD203B41FA5}">
                      <a16:colId xmlns="" xmlns:a16="http://schemas.microsoft.com/office/drawing/2014/main" val="2657241242"/>
                    </a:ext>
                  </a:extLst>
                </a:gridCol>
                <a:gridCol w="1138136">
                  <a:extLst>
                    <a:ext uri="{9D8B030D-6E8A-4147-A177-3AD203B41FA5}">
                      <a16:colId xmlns="" xmlns:a16="http://schemas.microsoft.com/office/drawing/2014/main" val="485229573"/>
                    </a:ext>
                  </a:extLst>
                </a:gridCol>
              </a:tblGrid>
              <a:tr h="262647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Приморский край </a:t>
                      </a:r>
                      <a:endParaRPr lang="ru-RU" sz="11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153405301"/>
                  </a:ext>
                </a:extLst>
              </a:tr>
              <a:tr h="104110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(наименование поставщика)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Максимальная розничная цена (наименование поставщика)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45841540"/>
                  </a:ext>
                </a:extLst>
              </a:tr>
              <a:tr h="1845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47263368"/>
                  </a:ext>
                </a:extLst>
              </a:tr>
              <a:tr h="43774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46,50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48,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</a:t>
                      </a:r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33742143"/>
                  </a:ext>
                </a:extLst>
              </a:tr>
              <a:tr h="37937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47,50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50,57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97539080"/>
                  </a:ext>
                </a:extLst>
              </a:tr>
              <a:tr h="33943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6093606"/>
                  </a:ext>
                </a:extLst>
              </a:tr>
              <a:tr h="43878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52,</a:t>
                      </a:r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56,49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5335327"/>
              </p:ext>
            </p:extLst>
          </p:nvPr>
        </p:nvGraphicFramePr>
        <p:xfrm>
          <a:off x="150686" y="3608962"/>
          <a:ext cx="3925753" cy="3151761"/>
        </p:xfrm>
        <a:graphic>
          <a:graphicData uri="http://schemas.openxmlformats.org/drawingml/2006/table">
            <a:tbl>
              <a:tblPr/>
              <a:tblGrid>
                <a:gridCol w="1063551">
                  <a:extLst>
                    <a:ext uri="{9D8B030D-6E8A-4147-A177-3AD203B41FA5}">
                      <a16:colId xmlns="" xmlns:a16="http://schemas.microsoft.com/office/drawing/2014/main" val="1892151248"/>
                    </a:ext>
                  </a:extLst>
                </a:gridCol>
                <a:gridCol w="1538691">
                  <a:extLst>
                    <a:ext uri="{9D8B030D-6E8A-4147-A177-3AD203B41FA5}">
                      <a16:colId xmlns="" xmlns:a16="http://schemas.microsoft.com/office/drawing/2014/main" val="2657241242"/>
                    </a:ext>
                  </a:extLst>
                </a:gridCol>
                <a:gridCol w="1323511">
                  <a:extLst>
                    <a:ext uri="{9D8B030D-6E8A-4147-A177-3AD203B41FA5}">
                      <a16:colId xmlns="" xmlns:a16="http://schemas.microsoft.com/office/drawing/2014/main" val="485229573"/>
                    </a:ext>
                  </a:extLst>
                </a:gridCol>
              </a:tblGrid>
              <a:tr h="301557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Чукотский АО</a:t>
                      </a:r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153405301"/>
                  </a:ext>
                </a:extLst>
              </a:tr>
              <a:tr h="101273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(наименование поставщика)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(наименование поставщика)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45841540"/>
                  </a:ext>
                </a:extLst>
              </a:tr>
              <a:tr h="25474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47263368"/>
                  </a:ext>
                </a:extLst>
              </a:tr>
              <a:tr h="42512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64,00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64,00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33742143"/>
                  </a:ext>
                </a:extLst>
              </a:tr>
              <a:tr h="41828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65,00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65,00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97539080"/>
                  </a:ext>
                </a:extLst>
              </a:tr>
              <a:tr h="34046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6093606"/>
                  </a:ext>
                </a:extLst>
              </a:tr>
              <a:tr h="3988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67,00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67,00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683181"/>
              </p:ext>
            </p:extLst>
          </p:nvPr>
        </p:nvGraphicFramePr>
        <p:xfrm>
          <a:off x="4210607" y="398835"/>
          <a:ext cx="3853623" cy="3103122"/>
        </p:xfrm>
        <a:graphic>
          <a:graphicData uri="http://schemas.openxmlformats.org/drawingml/2006/table">
            <a:tbl>
              <a:tblPr/>
              <a:tblGrid>
                <a:gridCol w="1021568">
                  <a:extLst>
                    <a:ext uri="{9D8B030D-6E8A-4147-A177-3AD203B41FA5}">
                      <a16:colId xmlns="" xmlns:a16="http://schemas.microsoft.com/office/drawing/2014/main" val="1892151248"/>
                    </a:ext>
                  </a:extLst>
                </a:gridCol>
                <a:gridCol w="1528548">
                  <a:extLst>
                    <a:ext uri="{9D8B030D-6E8A-4147-A177-3AD203B41FA5}">
                      <a16:colId xmlns="" xmlns:a16="http://schemas.microsoft.com/office/drawing/2014/main" val="2657241242"/>
                    </a:ext>
                  </a:extLst>
                </a:gridCol>
                <a:gridCol w="1303507">
                  <a:extLst>
                    <a:ext uri="{9D8B030D-6E8A-4147-A177-3AD203B41FA5}">
                      <a16:colId xmlns="" xmlns:a16="http://schemas.microsoft.com/office/drawing/2014/main" val="485229573"/>
                    </a:ext>
                  </a:extLst>
                </a:gridCol>
              </a:tblGrid>
              <a:tr h="291829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Камчатский край</a:t>
                      </a:r>
                      <a:r>
                        <a:rPr lang="ru-RU" sz="1600" b="1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endParaRPr lang="ru-RU" sz="16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153405301"/>
                  </a:ext>
                </a:extLst>
              </a:tr>
              <a:tr h="97276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(наименование поставщика)</a:t>
                      </a:r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(наименование поставщика)</a:t>
                      </a:r>
                    </a:p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45841540"/>
                  </a:ext>
                </a:extLst>
              </a:tr>
              <a:tr h="2334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47263368"/>
                  </a:ext>
                </a:extLst>
              </a:tr>
              <a:tr h="42801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50,15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52,40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33742143"/>
                  </a:ext>
                </a:extLst>
              </a:tr>
              <a:tr h="38910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54,00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55,60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97539080"/>
                  </a:ext>
                </a:extLst>
              </a:tr>
              <a:tr h="36965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55,43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6093606"/>
                  </a:ext>
                </a:extLst>
              </a:tr>
              <a:tr h="41828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57,38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57,50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9993628"/>
              </p:ext>
            </p:extLst>
          </p:nvPr>
        </p:nvGraphicFramePr>
        <p:xfrm>
          <a:off x="4182894" y="3608962"/>
          <a:ext cx="3959157" cy="3151761"/>
        </p:xfrm>
        <a:graphic>
          <a:graphicData uri="http://schemas.openxmlformats.org/drawingml/2006/table">
            <a:tbl>
              <a:tblPr/>
              <a:tblGrid>
                <a:gridCol w="1021404">
                  <a:extLst>
                    <a:ext uri="{9D8B030D-6E8A-4147-A177-3AD203B41FA5}">
                      <a16:colId xmlns="" xmlns:a16="http://schemas.microsoft.com/office/drawing/2014/main" val="1892151248"/>
                    </a:ext>
                  </a:extLst>
                </a:gridCol>
                <a:gridCol w="1595336">
                  <a:extLst>
                    <a:ext uri="{9D8B030D-6E8A-4147-A177-3AD203B41FA5}">
                      <a16:colId xmlns="" xmlns:a16="http://schemas.microsoft.com/office/drawing/2014/main" val="2657241242"/>
                    </a:ext>
                  </a:extLst>
                </a:gridCol>
                <a:gridCol w="1342417">
                  <a:extLst>
                    <a:ext uri="{9D8B030D-6E8A-4147-A177-3AD203B41FA5}">
                      <a16:colId xmlns="" xmlns:a16="http://schemas.microsoft.com/office/drawing/2014/main" val="485229573"/>
                    </a:ext>
                  </a:extLst>
                </a:gridCol>
              </a:tblGrid>
              <a:tr h="311285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Хабаровский край 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153405301"/>
                  </a:ext>
                </a:extLst>
              </a:tr>
              <a:tr h="97276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(наименование поставщика)</a:t>
                      </a:r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Средняя </a:t>
                      </a:r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</a:t>
                      </a:r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независимых АЗС (наименование </a:t>
                      </a:r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поставщика)</a:t>
                      </a:r>
                    </a:p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45841540"/>
                  </a:ext>
                </a:extLst>
              </a:tr>
              <a:tr h="28210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47263368"/>
                  </a:ext>
                </a:extLst>
              </a:tr>
              <a:tr h="41828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45,47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45,15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33742143"/>
                  </a:ext>
                </a:extLst>
              </a:tr>
              <a:tr h="44747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47,46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47,35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97539080"/>
                  </a:ext>
                </a:extLst>
              </a:tr>
              <a:tr h="3307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6093606"/>
                  </a:ext>
                </a:extLst>
              </a:tr>
              <a:tr h="38910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51,36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51,90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177721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144396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5012</TotalTime>
  <Words>1074</Words>
  <Application>Microsoft Office PowerPoint</Application>
  <PresentationFormat>Широкоэкранный</PresentationFormat>
  <Paragraphs>669</Paragraphs>
  <Slides>6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Тема Office</vt:lpstr>
      <vt:lpstr> </vt:lpstr>
      <vt:lpstr>Средние потребительские цены (тарифы) на нефтепродукты в Российской Федерации, Камчатском крае и субъектах ДФО за истекший период 2020 года*</vt:lpstr>
      <vt:lpstr>Средние потребительские цены (тарифы) на нефтепродукты в Российской Федерации, Камчатском крае и субъектах ДФО за истекший период 2020 года*</vt:lpstr>
      <vt:lpstr>Средние потребительские цены (тарифы) на нефтепродукты в Российской Федерации, Камчатском крае и субъектах ДФО за истекший период 2020 года*</vt:lpstr>
      <vt:lpstr>Презентация PowerPoint</vt:lpstr>
      <vt:lpstr>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Спирина Наталия Анатольевна</dc:creator>
  <cp:lastModifiedBy>Ковалевская Галина Викторовна</cp:lastModifiedBy>
  <cp:revision>203</cp:revision>
  <cp:lastPrinted>2020-12-24T01:57:14Z</cp:lastPrinted>
  <dcterms:created xsi:type="dcterms:W3CDTF">2020-12-04T06:58:51Z</dcterms:created>
  <dcterms:modified xsi:type="dcterms:W3CDTF">2021-02-05T01:08:34Z</dcterms:modified>
</cp:coreProperties>
</file>