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8" r:id="rId1"/>
  </p:sldMasterIdLst>
  <p:notesMasterIdLst>
    <p:notesMasterId r:id="rId8"/>
  </p:notesMasterIdLst>
  <p:sldIdLst>
    <p:sldId id="256" r:id="rId2"/>
    <p:sldId id="258" r:id="rId3"/>
    <p:sldId id="271" r:id="rId4"/>
    <p:sldId id="270" r:id="rId5"/>
    <p:sldId id="282" r:id="rId6"/>
    <p:sldId id="283" r:id="rId7"/>
  </p:sldIdLst>
  <p:sldSz cx="12192000" cy="6858000"/>
  <p:notesSz cx="6797675" cy="99266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005" autoAdjust="0"/>
    <p:restoredTop sz="83953" autoAdjust="0"/>
  </p:normalViewPr>
  <p:slideViewPr>
    <p:cSldViewPr snapToGrid="0">
      <p:cViewPr varScale="1">
        <p:scale>
          <a:sx n="98" d="100"/>
          <a:sy n="98" d="100"/>
        </p:scale>
        <p:origin x="900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7EE5C4F-ACD4-4F2F-AAB3-0969A6B3157B}" type="datetimeFigureOut">
              <a:rPr lang="ru-RU" smtClean="0"/>
              <a:t>23.04.2021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B5AE2F0-AAD2-4206-91C1-7740FDB339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3063854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- Согласно данных Федеральной службы государственной статистики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5AE2F0-AAD2-4206-91C1-7740FDB339D7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8522046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*</a:t>
            </a: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- Согласно данных Федеральной службы государственной статистики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5AE2F0-AAD2-4206-91C1-7740FDB339D7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9475234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*</a:t>
            </a: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- Согласно данных Федеральной службы государственной статистики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5AE2F0-AAD2-4206-91C1-7740FDB339D7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5244541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5AE2F0-AAD2-4206-91C1-7740FDB339D7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1977824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5AE2F0-AAD2-4206-91C1-7740FDB339D7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2447155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694A4D-8446-43AD-B97F-9DB0D178855F}" type="datetimeFigureOut">
              <a:rPr lang="ru-RU" smtClean="0"/>
              <a:t>23.04.2021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3AFC90-A59C-49DD-8E3B-4608EAD54BC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37304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694A4D-8446-43AD-B97F-9DB0D178855F}" type="datetimeFigureOut">
              <a:rPr lang="ru-RU" smtClean="0"/>
              <a:t>23.04.2021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3AFC90-A59C-49DD-8E3B-4608EAD54BC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037554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694A4D-8446-43AD-B97F-9DB0D178855F}" type="datetimeFigureOut">
              <a:rPr lang="ru-RU" smtClean="0"/>
              <a:t>23.04.2021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3AFC90-A59C-49DD-8E3B-4608EAD54BC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702445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694A4D-8446-43AD-B97F-9DB0D178855F}" type="datetimeFigureOut">
              <a:rPr lang="ru-RU" smtClean="0"/>
              <a:t>23.04.2021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3AFC90-A59C-49DD-8E3B-4608EAD54BC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650186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694A4D-8446-43AD-B97F-9DB0D178855F}" type="datetimeFigureOut">
              <a:rPr lang="ru-RU" smtClean="0"/>
              <a:t>23.04.2021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3AFC90-A59C-49DD-8E3B-4608EAD54BC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267554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694A4D-8446-43AD-B97F-9DB0D178855F}" type="datetimeFigureOut">
              <a:rPr lang="ru-RU" smtClean="0"/>
              <a:t>23.04.2021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3AFC90-A59C-49DD-8E3B-4608EAD54BC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548501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694A4D-8446-43AD-B97F-9DB0D178855F}" type="datetimeFigureOut">
              <a:rPr lang="ru-RU" smtClean="0"/>
              <a:t>23.04.2021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3AFC90-A59C-49DD-8E3B-4608EAD54BC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996921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694A4D-8446-43AD-B97F-9DB0D178855F}" type="datetimeFigureOut">
              <a:rPr lang="ru-RU" smtClean="0"/>
              <a:t>23.04.2021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3AFC90-A59C-49DD-8E3B-4608EAD54BC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037454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694A4D-8446-43AD-B97F-9DB0D178855F}" type="datetimeFigureOut">
              <a:rPr lang="ru-RU" smtClean="0"/>
              <a:t>23.04.2021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3AFC90-A59C-49DD-8E3B-4608EAD54BC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315110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694A4D-8446-43AD-B97F-9DB0D178855F}" type="datetimeFigureOut">
              <a:rPr lang="ru-RU" smtClean="0"/>
              <a:t>23.04.2021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3AFC90-A59C-49DD-8E3B-4608EAD54BC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644382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694A4D-8446-43AD-B97F-9DB0D178855F}" type="datetimeFigureOut">
              <a:rPr lang="ru-RU" smtClean="0"/>
              <a:t>23.04.2021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3AFC90-A59C-49DD-8E3B-4608EAD54BC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465349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694A4D-8446-43AD-B97F-9DB0D178855F}" type="datetimeFigureOut">
              <a:rPr lang="ru-RU" smtClean="0"/>
              <a:t>23.04.2021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3AFC90-A59C-49DD-8E3B-4608EAD54BC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902307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61392" y="923191"/>
            <a:ext cx="9144000" cy="764931"/>
          </a:xfrm>
        </p:spPr>
        <p:txBody>
          <a:bodyPr>
            <a:normAutofit fontScale="90000"/>
          </a:bodyPr>
          <a:lstStyle/>
          <a:p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13726" y="1210317"/>
            <a:ext cx="9144000" cy="4448175"/>
          </a:xfrm>
        </p:spPr>
        <p:txBody>
          <a:bodyPr>
            <a:normAutofit/>
          </a:bodyPr>
          <a:lstStyle/>
          <a:p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Информация о 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средних потребительских ценах 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нефтепродукты в Российской Федерации, Камчатском крае и субъектах ДФО за декабрь 2020 года и текущий период 2021 года</a:t>
            </a:r>
          </a:p>
        </p:txBody>
      </p:sp>
    </p:spTree>
    <p:extLst>
      <p:ext uri="{BB962C8B-B14F-4D97-AF65-F5344CB8AC3E}">
        <p14:creationId xmlns:p14="http://schemas.microsoft.com/office/powerpoint/2010/main" val="10149235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199" y="0"/>
            <a:ext cx="10562617" cy="505838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0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Средние потребительские цены </a:t>
            </a:r>
            <a:r>
              <a:rPr lang="ru-RU" sz="20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(тарифы) на нефтепродукты</a:t>
            </a:r>
            <a:r>
              <a:rPr lang="en-US" sz="20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Российской Федерации, Камчатском крае и субъектах ДФО за декабрь 2020 года и текущий период 2021 года*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285530889"/>
              </p:ext>
            </p:extLst>
          </p:nvPr>
        </p:nvGraphicFramePr>
        <p:xfrm>
          <a:off x="83420" y="583660"/>
          <a:ext cx="11978878" cy="61770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96652">
                  <a:extLst>
                    <a:ext uri="{9D8B030D-6E8A-4147-A177-3AD203B41FA5}">
                      <a16:colId xmlns:a16="http://schemas.microsoft.com/office/drawing/2014/main" xmlns="" val="340974327"/>
                    </a:ext>
                  </a:extLst>
                </a:gridCol>
                <a:gridCol w="1083749">
                  <a:extLst>
                    <a:ext uri="{9D8B030D-6E8A-4147-A177-3AD203B41FA5}">
                      <a16:colId xmlns:a16="http://schemas.microsoft.com/office/drawing/2014/main" xmlns="" val="1700919341"/>
                    </a:ext>
                  </a:extLst>
                </a:gridCol>
                <a:gridCol w="865762">
                  <a:extLst>
                    <a:ext uri="{9D8B030D-6E8A-4147-A177-3AD203B41FA5}">
                      <a16:colId xmlns:a16="http://schemas.microsoft.com/office/drawing/2014/main" xmlns="" val="2119211557"/>
                    </a:ext>
                  </a:extLst>
                </a:gridCol>
                <a:gridCol w="885217">
                  <a:extLst>
                    <a:ext uri="{9D8B030D-6E8A-4147-A177-3AD203B41FA5}">
                      <a16:colId xmlns:a16="http://schemas.microsoft.com/office/drawing/2014/main" xmlns="" val="2519507403"/>
                    </a:ext>
                  </a:extLst>
                </a:gridCol>
                <a:gridCol w="856034">
                  <a:extLst>
                    <a:ext uri="{9D8B030D-6E8A-4147-A177-3AD203B41FA5}">
                      <a16:colId xmlns:a16="http://schemas.microsoft.com/office/drawing/2014/main" xmlns="" val="1692593369"/>
                    </a:ext>
                  </a:extLst>
                </a:gridCol>
                <a:gridCol w="875489">
                  <a:extLst>
                    <a:ext uri="{9D8B030D-6E8A-4147-A177-3AD203B41FA5}">
                      <a16:colId xmlns:a16="http://schemas.microsoft.com/office/drawing/2014/main" xmlns="" val="3434439023"/>
                    </a:ext>
                  </a:extLst>
                </a:gridCol>
                <a:gridCol w="817124">
                  <a:extLst>
                    <a:ext uri="{9D8B030D-6E8A-4147-A177-3AD203B41FA5}">
                      <a16:colId xmlns:a16="http://schemas.microsoft.com/office/drawing/2014/main" xmlns="" val="2500613959"/>
                    </a:ext>
                  </a:extLst>
                </a:gridCol>
                <a:gridCol w="865762">
                  <a:extLst>
                    <a:ext uri="{9D8B030D-6E8A-4147-A177-3AD203B41FA5}">
                      <a16:colId xmlns:a16="http://schemas.microsoft.com/office/drawing/2014/main" xmlns="" val="3800530471"/>
                    </a:ext>
                  </a:extLst>
                </a:gridCol>
                <a:gridCol w="875489">
                  <a:extLst>
                    <a:ext uri="{9D8B030D-6E8A-4147-A177-3AD203B41FA5}">
                      <a16:colId xmlns:a16="http://schemas.microsoft.com/office/drawing/2014/main" xmlns="" val="3637591551"/>
                    </a:ext>
                  </a:extLst>
                </a:gridCol>
                <a:gridCol w="865762">
                  <a:extLst>
                    <a:ext uri="{9D8B030D-6E8A-4147-A177-3AD203B41FA5}">
                      <a16:colId xmlns:a16="http://schemas.microsoft.com/office/drawing/2014/main" xmlns="" val="1243391290"/>
                    </a:ext>
                  </a:extLst>
                </a:gridCol>
                <a:gridCol w="865761">
                  <a:extLst>
                    <a:ext uri="{9D8B030D-6E8A-4147-A177-3AD203B41FA5}">
                      <a16:colId xmlns:a16="http://schemas.microsoft.com/office/drawing/2014/main" xmlns="" val="276822078"/>
                    </a:ext>
                  </a:extLst>
                </a:gridCol>
                <a:gridCol w="807396">
                  <a:extLst>
                    <a:ext uri="{9D8B030D-6E8A-4147-A177-3AD203B41FA5}">
                      <a16:colId xmlns:a16="http://schemas.microsoft.com/office/drawing/2014/main" xmlns="" val="2365635126"/>
                    </a:ext>
                  </a:extLst>
                </a:gridCol>
                <a:gridCol w="1118681">
                  <a:extLst>
                    <a:ext uri="{9D8B030D-6E8A-4147-A177-3AD203B41FA5}">
                      <a16:colId xmlns:a16="http://schemas.microsoft.com/office/drawing/2014/main" xmlns="" val="3674627463"/>
                    </a:ext>
                  </a:extLst>
                </a:gridCol>
              </a:tblGrid>
              <a:tr h="690663"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Нефтепродукт/субъект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Камчатский край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РФ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ДФО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Республика Саха (Якутия)</a:t>
                      </a:r>
                    </a:p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Приморский</a:t>
                      </a:r>
                      <a:r>
                        <a:rPr lang="ru-RU" sz="12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край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Хабаровский край</a:t>
                      </a:r>
                    </a:p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Амурская область</a:t>
                      </a:r>
                    </a:p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Магаданская обл.</a:t>
                      </a:r>
                    </a:p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Сахалинская обл.</a:t>
                      </a:r>
                    </a:p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Еврейская</a:t>
                      </a:r>
                      <a:r>
                        <a:rPr lang="ru-RU" sz="12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АО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Чукотский АО</a:t>
                      </a:r>
                    </a:p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718351738"/>
                  </a:ext>
                </a:extLst>
              </a:tr>
              <a:tr h="461091">
                <a:tc rowSpan="13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Бензин </a:t>
                      </a:r>
                      <a:r>
                        <a:rPr kumimoji="0" lang="ru-RU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автомобильный </a:t>
                      </a:r>
                      <a:r>
                        <a:rPr kumimoji="0" lang="ru-RU" sz="1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марки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ru-RU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АИ-92, 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1200" dirty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л/руб.)</a:t>
                      </a:r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52,76</a:t>
                      </a:r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43,32</a:t>
                      </a:r>
                      <a:endParaRPr lang="en-US" sz="12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46,83</a:t>
                      </a:r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54,60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45,83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45,41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45,28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56,36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51,78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45,91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60,00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декабрь 2020</a:t>
                      </a:r>
                      <a:endParaRPr lang="ru-RU" sz="120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4333544"/>
                  </a:ext>
                </a:extLst>
              </a:tr>
              <a:tr h="447473"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52,22</a:t>
                      </a:r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43,76</a:t>
                      </a:r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47,18</a:t>
                      </a:r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54,61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46,01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45,54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46,20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56,76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51,87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46,26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60,00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январь 2021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</a:tr>
              <a:tr h="379379"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52,28</a:t>
                      </a:r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44,21</a:t>
                      </a:r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47,73</a:t>
                      </a:r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54,66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46,82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45,60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46,55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56,99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54,09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46,47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60,00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февраль 2021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</a:tr>
              <a:tr h="369650"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53,12</a:t>
                      </a:r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44,78</a:t>
                      </a:r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48,31</a:t>
                      </a:r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54,66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47,25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46,53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47,24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57,98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53,91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47,03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60,00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 2021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</a:tr>
              <a:tr h="428017"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апрель 2021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</a:tr>
              <a:tr h="389107"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май 2021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</a:tr>
              <a:tr h="408561"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июнь 2021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</a:tr>
              <a:tr h="389107"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июль 2021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</a:tr>
              <a:tr h="418289"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 2021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</a:tr>
              <a:tr h="418289"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сентябрь 2021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</a:tr>
              <a:tr h="428017"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октябрь 2021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</a:tr>
              <a:tr h="418290"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ноябрь 2021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</a:tr>
              <a:tr h="398834"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декабрь 2021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91071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70624" y="-19456"/>
            <a:ext cx="10627469" cy="700391"/>
          </a:xfrm>
        </p:spPr>
        <p:txBody>
          <a:bodyPr>
            <a:normAutofit/>
          </a:bodyPr>
          <a:lstStyle/>
          <a:p>
            <a:pPr algn="ctr"/>
            <a:r>
              <a:rPr lang="ru-RU" sz="20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Средние потребительские цены (тарифы) на </a:t>
            </a:r>
            <a:r>
              <a:rPr lang="ru-RU" sz="20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нефтепродукты в Российской Федерации, Камчатском крае и субъектах ДФО за декабрь 2020 года и текущий период 2021 года*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450316022"/>
              </p:ext>
            </p:extLst>
          </p:nvPr>
        </p:nvGraphicFramePr>
        <p:xfrm>
          <a:off x="136186" y="680935"/>
          <a:ext cx="11887201" cy="607819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06231">
                  <a:extLst>
                    <a:ext uri="{9D8B030D-6E8A-4147-A177-3AD203B41FA5}">
                      <a16:colId xmlns:a16="http://schemas.microsoft.com/office/drawing/2014/main" xmlns="" val="340974327"/>
                    </a:ext>
                  </a:extLst>
                </a:gridCol>
                <a:gridCol w="1079770">
                  <a:extLst>
                    <a:ext uri="{9D8B030D-6E8A-4147-A177-3AD203B41FA5}">
                      <a16:colId xmlns:a16="http://schemas.microsoft.com/office/drawing/2014/main" xmlns="" val="1700919341"/>
                    </a:ext>
                  </a:extLst>
                </a:gridCol>
                <a:gridCol w="888089">
                  <a:extLst>
                    <a:ext uri="{9D8B030D-6E8A-4147-A177-3AD203B41FA5}">
                      <a16:colId xmlns:a16="http://schemas.microsoft.com/office/drawing/2014/main" xmlns="" val="2119211557"/>
                    </a:ext>
                  </a:extLst>
                </a:gridCol>
                <a:gridCol w="833707">
                  <a:extLst>
                    <a:ext uri="{9D8B030D-6E8A-4147-A177-3AD203B41FA5}">
                      <a16:colId xmlns:a16="http://schemas.microsoft.com/office/drawing/2014/main" xmlns="" val="2519507403"/>
                    </a:ext>
                  </a:extLst>
                </a:gridCol>
                <a:gridCol w="846306">
                  <a:extLst>
                    <a:ext uri="{9D8B030D-6E8A-4147-A177-3AD203B41FA5}">
                      <a16:colId xmlns:a16="http://schemas.microsoft.com/office/drawing/2014/main" xmlns="" val="1692593369"/>
                    </a:ext>
                  </a:extLst>
                </a:gridCol>
                <a:gridCol w="829957">
                  <a:extLst>
                    <a:ext uri="{9D8B030D-6E8A-4147-A177-3AD203B41FA5}">
                      <a16:colId xmlns:a16="http://schemas.microsoft.com/office/drawing/2014/main" xmlns="" val="3434439023"/>
                    </a:ext>
                  </a:extLst>
                </a:gridCol>
                <a:gridCol w="823745">
                  <a:extLst>
                    <a:ext uri="{9D8B030D-6E8A-4147-A177-3AD203B41FA5}">
                      <a16:colId xmlns:a16="http://schemas.microsoft.com/office/drawing/2014/main" xmlns="" val="2500613959"/>
                    </a:ext>
                  </a:extLst>
                </a:gridCol>
                <a:gridCol w="875490">
                  <a:extLst>
                    <a:ext uri="{9D8B030D-6E8A-4147-A177-3AD203B41FA5}">
                      <a16:colId xmlns:a16="http://schemas.microsoft.com/office/drawing/2014/main" xmlns="" val="3800530471"/>
                    </a:ext>
                  </a:extLst>
                </a:gridCol>
                <a:gridCol w="865762">
                  <a:extLst>
                    <a:ext uri="{9D8B030D-6E8A-4147-A177-3AD203B41FA5}">
                      <a16:colId xmlns:a16="http://schemas.microsoft.com/office/drawing/2014/main" xmlns="" val="3637591551"/>
                    </a:ext>
                  </a:extLst>
                </a:gridCol>
                <a:gridCol w="817123">
                  <a:extLst>
                    <a:ext uri="{9D8B030D-6E8A-4147-A177-3AD203B41FA5}">
                      <a16:colId xmlns:a16="http://schemas.microsoft.com/office/drawing/2014/main" xmlns="" val="1243391290"/>
                    </a:ext>
                  </a:extLst>
                </a:gridCol>
                <a:gridCol w="817124">
                  <a:extLst>
                    <a:ext uri="{9D8B030D-6E8A-4147-A177-3AD203B41FA5}">
                      <a16:colId xmlns:a16="http://schemas.microsoft.com/office/drawing/2014/main" xmlns="" val="276822078"/>
                    </a:ext>
                  </a:extLst>
                </a:gridCol>
                <a:gridCol w="846306">
                  <a:extLst>
                    <a:ext uri="{9D8B030D-6E8A-4147-A177-3AD203B41FA5}">
                      <a16:colId xmlns:a16="http://schemas.microsoft.com/office/drawing/2014/main" xmlns="" val="2365635126"/>
                    </a:ext>
                  </a:extLst>
                </a:gridCol>
                <a:gridCol w="1157591">
                  <a:extLst>
                    <a:ext uri="{9D8B030D-6E8A-4147-A177-3AD203B41FA5}">
                      <a16:colId xmlns:a16="http://schemas.microsoft.com/office/drawing/2014/main" xmlns="" val="3674627463"/>
                    </a:ext>
                  </a:extLst>
                </a:gridCol>
              </a:tblGrid>
              <a:tr h="661481"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Нефтепродукт/субъект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Камчатский край</a:t>
                      </a:r>
                    </a:p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РФ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ДФО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Республика Саха (Якутия)</a:t>
                      </a:r>
                    </a:p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Приморский</a:t>
                      </a:r>
                      <a:r>
                        <a:rPr lang="ru-RU" sz="12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край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Хабаровский край</a:t>
                      </a:r>
                    </a:p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Амурская область</a:t>
                      </a:r>
                    </a:p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Магаданская обл.</a:t>
                      </a:r>
                    </a:p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Сахалинская обл.</a:t>
                      </a:r>
                    </a:p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Еврейская</a:t>
                      </a:r>
                      <a:r>
                        <a:rPr lang="ru-RU" sz="12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АО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Чукотский АО</a:t>
                      </a:r>
                    </a:p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718351738"/>
                  </a:ext>
                </a:extLst>
              </a:tr>
              <a:tr h="445423">
                <a:tc rowSpan="13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Бензин </a:t>
                      </a:r>
                      <a:r>
                        <a:rPr lang="ru-RU" sz="1200" b="1" dirty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автомобильный</a:t>
                      </a:r>
                      <a:r>
                        <a:rPr lang="ru-RU" sz="1200" b="1" baseline="0" dirty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200" b="1" baseline="0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марки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200" b="1" dirty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АИ-95, 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(л/руб.)</a:t>
                      </a:r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u-RU" sz="1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54,62</a:t>
                      </a:r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u-RU" sz="1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47,01</a:t>
                      </a:r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u-RU" sz="1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49,63</a:t>
                      </a:r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55,14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47,96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47,46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47,95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57,59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54,87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47,98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63,00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u-RU" sz="1200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декабрь 2020</a:t>
                      </a:r>
                      <a:endParaRPr lang="ru-RU" sz="120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104388875"/>
                  </a:ext>
                </a:extLst>
              </a:tr>
              <a:tr h="435984"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54,55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47,40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49,42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55,09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47,82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47,58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48,76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57,59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55,15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48,30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63,00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u-RU" sz="1200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январь 2021</a:t>
                      </a:r>
                      <a:endParaRPr lang="ru-RU" sz="120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</a:tr>
              <a:tr h="328714"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54,55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47,83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50,06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55,04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49,04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47,61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48,96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57,59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56,94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48,69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63,00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u-RU" sz="1200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февраль 2021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</a:tr>
              <a:tr h="342333"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55,84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48,32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50,63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55,04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49,50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48,61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49,64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58,21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56,99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49,27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63,00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u-RU" sz="1200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 2021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</a:tr>
              <a:tr h="324638"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ru-RU" sz="12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ru-RU" sz="12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ru-RU" sz="12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u-RU" sz="1200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апрель 2021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</a:tr>
              <a:tr h="353717"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ru-RU" sz="12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ru-RU" sz="12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ru-RU" sz="12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u-RU" sz="1200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май 2021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</a:tr>
              <a:tr h="455809"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ru-RU" sz="12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ru-RU" sz="12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ru-RU" sz="12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u-RU" sz="1200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июнь 2021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</a:tr>
              <a:tr h="344914"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ru-RU" sz="12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ru-RU" sz="12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ru-RU" sz="12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u-RU" sz="1200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июль 2021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</a:tr>
              <a:tr h="453863"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ru-RU" sz="12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ru-RU" sz="12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ru-RU" sz="12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u-RU" sz="1200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 2021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</a:tr>
              <a:tr h="457754"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ru-RU" sz="12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ru-RU" sz="12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ru-RU" sz="12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u-RU" sz="1200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сентябрь 2021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</a:tr>
              <a:tr h="347142"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ru-RU" sz="12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ru-RU" sz="12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ru-RU" sz="12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u-RU" sz="1200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октябрь 2021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</a:tr>
              <a:tr h="446081"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ru-RU" sz="12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ru-RU" sz="12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ru-RU" sz="12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u-RU" sz="1200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ноябрь 2021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</a:tr>
              <a:tr h="361234"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ru-RU" sz="12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ru-RU" sz="12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ru-RU" sz="12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u-RU" sz="1200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декабрь 2021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659816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4015" y="126319"/>
            <a:ext cx="11800462" cy="437886"/>
          </a:xfrm>
        </p:spPr>
        <p:txBody>
          <a:bodyPr>
            <a:noAutofit/>
          </a:bodyPr>
          <a:lstStyle/>
          <a:p>
            <a:pPr algn="ctr"/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Средние потребительские цены (тарифы) на нефтепродукты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Российской Федерации, Камчатском крае и субъектах ДФО за декабрь 2020 года и текущий период 2021 года*</a:t>
            </a:r>
            <a:endParaRPr lang="ru-RU" sz="2000" dirty="0"/>
          </a:p>
        </p:txBody>
      </p:sp>
      <p:graphicFrame>
        <p:nvGraphicFramePr>
          <p:cNvPr id="20" name="Объект 19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632960830"/>
              </p:ext>
            </p:extLst>
          </p:nvPr>
        </p:nvGraphicFramePr>
        <p:xfrm>
          <a:off x="120785" y="636971"/>
          <a:ext cx="11980424" cy="620157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13006">
                  <a:extLst>
                    <a:ext uri="{9D8B030D-6E8A-4147-A177-3AD203B41FA5}">
                      <a16:colId xmlns:a16="http://schemas.microsoft.com/office/drawing/2014/main" xmlns="" val="2757781639"/>
                    </a:ext>
                  </a:extLst>
                </a:gridCol>
                <a:gridCol w="1071664">
                  <a:extLst>
                    <a:ext uri="{9D8B030D-6E8A-4147-A177-3AD203B41FA5}">
                      <a16:colId xmlns:a16="http://schemas.microsoft.com/office/drawing/2014/main" xmlns="" val="3805768029"/>
                    </a:ext>
                  </a:extLst>
                </a:gridCol>
                <a:gridCol w="933856">
                  <a:extLst>
                    <a:ext uri="{9D8B030D-6E8A-4147-A177-3AD203B41FA5}">
                      <a16:colId xmlns:a16="http://schemas.microsoft.com/office/drawing/2014/main" xmlns="" val="2080095685"/>
                    </a:ext>
                  </a:extLst>
                </a:gridCol>
                <a:gridCol w="972766">
                  <a:extLst>
                    <a:ext uri="{9D8B030D-6E8A-4147-A177-3AD203B41FA5}">
                      <a16:colId xmlns:a16="http://schemas.microsoft.com/office/drawing/2014/main" xmlns="" val="3843726452"/>
                    </a:ext>
                  </a:extLst>
                </a:gridCol>
                <a:gridCol w="904672">
                  <a:extLst>
                    <a:ext uri="{9D8B030D-6E8A-4147-A177-3AD203B41FA5}">
                      <a16:colId xmlns:a16="http://schemas.microsoft.com/office/drawing/2014/main" xmlns="" val="2467812455"/>
                    </a:ext>
                  </a:extLst>
                </a:gridCol>
                <a:gridCol w="856034">
                  <a:extLst>
                    <a:ext uri="{9D8B030D-6E8A-4147-A177-3AD203B41FA5}">
                      <a16:colId xmlns:a16="http://schemas.microsoft.com/office/drawing/2014/main" xmlns="" val="555537300"/>
                    </a:ext>
                  </a:extLst>
                </a:gridCol>
                <a:gridCol w="875489">
                  <a:extLst>
                    <a:ext uri="{9D8B030D-6E8A-4147-A177-3AD203B41FA5}">
                      <a16:colId xmlns:a16="http://schemas.microsoft.com/office/drawing/2014/main" xmlns="" val="3508563604"/>
                    </a:ext>
                  </a:extLst>
                </a:gridCol>
                <a:gridCol w="894945">
                  <a:extLst>
                    <a:ext uri="{9D8B030D-6E8A-4147-A177-3AD203B41FA5}">
                      <a16:colId xmlns:a16="http://schemas.microsoft.com/office/drawing/2014/main" xmlns="" val="3224298470"/>
                    </a:ext>
                  </a:extLst>
                </a:gridCol>
                <a:gridCol w="826851">
                  <a:extLst>
                    <a:ext uri="{9D8B030D-6E8A-4147-A177-3AD203B41FA5}">
                      <a16:colId xmlns:a16="http://schemas.microsoft.com/office/drawing/2014/main" xmlns="" val="509935238"/>
                    </a:ext>
                  </a:extLst>
                </a:gridCol>
                <a:gridCol w="778213">
                  <a:extLst>
                    <a:ext uri="{9D8B030D-6E8A-4147-A177-3AD203B41FA5}">
                      <a16:colId xmlns:a16="http://schemas.microsoft.com/office/drawing/2014/main" xmlns="" val="2275320693"/>
                    </a:ext>
                  </a:extLst>
                </a:gridCol>
                <a:gridCol w="836579">
                  <a:extLst>
                    <a:ext uri="{9D8B030D-6E8A-4147-A177-3AD203B41FA5}">
                      <a16:colId xmlns:a16="http://schemas.microsoft.com/office/drawing/2014/main" xmlns="" val="1350417571"/>
                    </a:ext>
                  </a:extLst>
                </a:gridCol>
                <a:gridCol w="807395">
                  <a:extLst>
                    <a:ext uri="{9D8B030D-6E8A-4147-A177-3AD203B41FA5}">
                      <a16:colId xmlns:a16="http://schemas.microsoft.com/office/drawing/2014/main" xmlns="" val="2746112127"/>
                    </a:ext>
                  </a:extLst>
                </a:gridCol>
                <a:gridCol w="1108954">
                  <a:extLst>
                    <a:ext uri="{9D8B030D-6E8A-4147-A177-3AD203B41FA5}">
                      <a16:colId xmlns:a16="http://schemas.microsoft.com/office/drawing/2014/main" xmlns="" val="4252533460"/>
                    </a:ext>
                  </a:extLst>
                </a:gridCol>
              </a:tblGrid>
              <a:tr h="637352"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5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Нефтепродукт/субъект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Камчатский </a:t>
                      </a:r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край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РФ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ДФО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Республика </a:t>
                      </a:r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Саха (Якутия)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Приморский</a:t>
                      </a:r>
                      <a:r>
                        <a:rPr lang="ru-RU" sz="12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2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край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Хабаровский </a:t>
                      </a:r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край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Амурская </a:t>
                      </a:r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область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Магаданская </a:t>
                      </a:r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обл.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Сахалинская </a:t>
                      </a:r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обл.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Еврейская</a:t>
                      </a:r>
                      <a:r>
                        <a:rPr lang="ru-RU" sz="12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2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АО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Чукотский </a:t>
                      </a:r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680505814"/>
                  </a:ext>
                </a:extLst>
              </a:tr>
              <a:tr h="357196">
                <a:tc rowSpan="13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dirty="0" smtClean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dirty="0" smtClean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dirty="0" smtClean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dirty="0" smtClean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dirty="0" smtClean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dirty="0" smtClean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Дизельное </a:t>
                      </a:r>
                      <a:r>
                        <a:rPr lang="ru-RU" sz="1600" dirty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топливо,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(л/руб</a:t>
                      </a:r>
                      <a:r>
                        <a:rPr lang="ru-RU" sz="1600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.)</a:t>
                      </a:r>
                      <a:endParaRPr lang="ru-RU" sz="140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58,73</a:t>
                      </a:r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48,72</a:t>
                      </a:r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53,87</a:t>
                      </a:r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59,75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51,77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51,76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51,74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61,30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57,71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52,44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62,00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декабрь 2020</a:t>
                      </a:r>
                      <a:endParaRPr lang="ru-RU" sz="120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837598389"/>
                  </a:ext>
                </a:extLst>
              </a:tr>
              <a:tr h="447473"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40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58,24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48,84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54,64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59,88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51,79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51,81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52,10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60,94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57,84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52,58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62,00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январь 2021</a:t>
                      </a:r>
                      <a:endParaRPr lang="ru-RU" sz="120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</a:tr>
              <a:tr h="418289"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40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58,24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49,08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54,66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59,84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51,85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51,81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52,11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60,94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57,87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52,75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62,00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февраль 2021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</a:tr>
              <a:tr h="369651"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40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58,51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49,36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55,14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59,84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52,20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52,48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52,78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60,94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58,31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53,21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62,00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 2021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</a:tr>
              <a:tr h="447472"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40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ru-RU" sz="12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ru-RU" sz="12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ru-RU" sz="12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апрель 2021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</a:tr>
              <a:tr h="419073"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40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ru-RU" sz="12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ru-RU" sz="12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ru-RU" sz="12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май 2021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</a:tr>
              <a:tr h="466144"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40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ru-RU" sz="12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ru-RU" sz="12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ru-RU" sz="12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июнь 2021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</a:tr>
              <a:tr h="466928"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40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ru-RU" sz="12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ru-RU" sz="12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ru-RU" sz="12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июль 2021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</a:tr>
              <a:tr h="466928"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40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ru-RU" sz="12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ru-RU" sz="12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ru-RU" sz="12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 2021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</a:tr>
              <a:tr h="461092"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40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ru-RU" sz="12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ru-RU" sz="12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ru-RU" sz="12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сентябрь 2021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</a:tr>
              <a:tr h="346304"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40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ru-RU" sz="12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ru-RU" sz="12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ru-RU" sz="12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октябрь 2021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</a:tr>
              <a:tr h="447471"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40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ru-RU" sz="12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ru-RU" sz="12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ru-RU" sz="12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ноябрь 2021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</a:tr>
              <a:tr h="447472"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40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ru-RU" sz="12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ru-RU" sz="12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ru-RU" sz="12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200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декабрь</a:t>
                      </a:r>
                      <a:r>
                        <a:rPr lang="ru-RU" sz="1200" baseline="0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2021</a:t>
                      </a:r>
                      <a:endParaRPr lang="ru-RU" sz="1200" dirty="0" smtClean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225448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29958750"/>
              </p:ext>
            </p:extLst>
          </p:nvPr>
        </p:nvGraphicFramePr>
        <p:xfrm>
          <a:off x="447471" y="1001949"/>
          <a:ext cx="11420274" cy="520429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584265">
                  <a:extLst>
                    <a:ext uri="{9D8B030D-6E8A-4147-A177-3AD203B41FA5}">
                      <a16:colId xmlns:a16="http://schemas.microsoft.com/office/drawing/2014/main" xmlns="" val="2249247971"/>
                    </a:ext>
                  </a:extLst>
                </a:gridCol>
                <a:gridCol w="1727542">
                  <a:extLst>
                    <a:ext uri="{9D8B030D-6E8A-4147-A177-3AD203B41FA5}">
                      <a16:colId xmlns:a16="http://schemas.microsoft.com/office/drawing/2014/main" xmlns="" val="1819158657"/>
                    </a:ext>
                  </a:extLst>
                </a:gridCol>
                <a:gridCol w="1428719">
                  <a:extLst>
                    <a:ext uri="{9D8B030D-6E8A-4147-A177-3AD203B41FA5}">
                      <a16:colId xmlns:a16="http://schemas.microsoft.com/office/drawing/2014/main" xmlns="" val="810213332"/>
                    </a:ext>
                  </a:extLst>
                </a:gridCol>
                <a:gridCol w="1116191">
                  <a:extLst>
                    <a:ext uri="{9D8B030D-6E8A-4147-A177-3AD203B41FA5}">
                      <a16:colId xmlns:a16="http://schemas.microsoft.com/office/drawing/2014/main" xmlns="" val="1426438776"/>
                    </a:ext>
                  </a:extLst>
                </a:gridCol>
                <a:gridCol w="1691948">
                  <a:extLst>
                    <a:ext uri="{9D8B030D-6E8A-4147-A177-3AD203B41FA5}">
                      <a16:colId xmlns:a16="http://schemas.microsoft.com/office/drawing/2014/main" xmlns="" val="2406359539"/>
                    </a:ext>
                  </a:extLst>
                </a:gridCol>
                <a:gridCol w="1935804">
                  <a:extLst>
                    <a:ext uri="{9D8B030D-6E8A-4147-A177-3AD203B41FA5}">
                      <a16:colId xmlns:a16="http://schemas.microsoft.com/office/drawing/2014/main" xmlns="" val="3646067851"/>
                    </a:ext>
                  </a:extLst>
                </a:gridCol>
                <a:gridCol w="1935805">
                  <a:extLst>
                    <a:ext uri="{9D8B030D-6E8A-4147-A177-3AD203B41FA5}">
                      <a16:colId xmlns:a16="http://schemas.microsoft.com/office/drawing/2014/main" xmlns="" val="781871841"/>
                    </a:ext>
                  </a:extLst>
                </a:gridCol>
              </a:tblGrid>
              <a:tr h="2195844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Среднемесячное потребление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Наличие на нефтебазах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Наличие на АЗС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Обеспеченность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Розничная цена поставщика, имеющего наибольшую долю рынка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Максимальная розничная цена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(иные </a:t>
                      </a:r>
                      <a:r>
                        <a:rPr lang="ru-RU" sz="16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нефтетрейдеры</a:t>
                      </a: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476225166"/>
                  </a:ext>
                </a:extLst>
              </a:tr>
              <a:tr h="68687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smtClean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тыс. тонн</a:t>
                      </a:r>
                      <a:endParaRPr lang="ru-RU" sz="24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smtClean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тыс. тонн</a:t>
                      </a:r>
                      <a:endParaRPr lang="ru-RU" sz="24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smtClean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тыс. тонн</a:t>
                      </a:r>
                      <a:endParaRPr lang="ru-RU" sz="24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сут</a:t>
                      </a:r>
                      <a:r>
                        <a:rPr lang="ru-RU" sz="18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ru-RU" sz="24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руб./литр</a:t>
                      </a:r>
                      <a:endParaRPr lang="ru-RU" sz="24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руб./литр</a:t>
                      </a:r>
                      <a:endParaRPr lang="ru-RU" sz="24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010677633"/>
                  </a:ext>
                </a:extLst>
              </a:tr>
              <a:tr h="58035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Регулятор - 92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6,560  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7,842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0,399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38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51,25</a:t>
                      </a:r>
                      <a:endParaRPr lang="ru-RU" sz="18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53,80</a:t>
                      </a:r>
                      <a:endParaRPr lang="ru-RU" sz="18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4212744809"/>
                  </a:ext>
                </a:extLst>
              </a:tr>
              <a:tr h="54171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Премиум - 95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1,587  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3,035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0,183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36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55,18</a:t>
                      </a:r>
                      <a:endParaRPr lang="ru-RU" sz="18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57,80</a:t>
                      </a:r>
                      <a:endParaRPr lang="ru-RU" sz="18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608469662"/>
                  </a:ext>
                </a:extLst>
              </a:tr>
              <a:tr h="57073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ДТ "Зимнее"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4,637  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5,648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0,359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39</a:t>
                      </a:r>
                      <a:endParaRPr lang="ru-RU" sz="1800" kern="120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58,60</a:t>
                      </a:r>
                      <a:endParaRPr lang="ru-RU" sz="18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58,50</a:t>
                      </a:r>
                      <a:endParaRPr lang="ru-RU" sz="18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367287190"/>
                  </a:ext>
                </a:extLst>
              </a:tr>
              <a:tr h="62877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ДТ "Летнее"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2,442  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5,152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0,053</a:t>
                      </a:r>
                      <a:endParaRPr lang="ru-RU" sz="1800" b="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64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58,60 </a:t>
                      </a:r>
                      <a:endParaRPr lang="ru-RU" sz="18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58,00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523538842"/>
                  </a:ext>
                </a:extLst>
              </a:tr>
            </a:tbl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1203058" y="59615"/>
            <a:ext cx="9795753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i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Цены </a:t>
            </a:r>
            <a:r>
              <a:rPr lang="ru-RU" sz="2000" b="1" i="1" dirty="0">
                <a:latin typeface="Times New Roman" panose="02020603050405020304" pitchFamily="18" charset="0"/>
                <a:ea typeface="Calibri" panose="020F0502020204030204" pitchFamily="34" charset="0"/>
              </a:rPr>
              <a:t>на моторное </a:t>
            </a:r>
            <a:r>
              <a:rPr lang="ru-RU" sz="2000" b="1" i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топливо в Камчатском крае</a:t>
            </a:r>
          </a:p>
          <a:p>
            <a:pPr algn="ctr"/>
            <a:r>
              <a:rPr lang="ru-RU" sz="2000" b="1" i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по состоянию на 22.04.2021* </a:t>
            </a:r>
            <a:endParaRPr lang="ru-RU" sz="2000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110984" y="6431522"/>
            <a:ext cx="5467883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ru-RU" sz="1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- Согласно данным АО «ННК-</a:t>
            </a:r>
            <a:r>
              <a:rPr lang="ru-RU" sz="12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Камчатнефтепродукт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</p:txBody>
      </p:sp>
    </p:spTree>
    <p:extLst>
      <p:ext uri="{BB962C8B-B14F-4D97-AF65-F5344CB8AC3E}">
        <p14:creationId xmlns:p14="http://schemas.microsoft.com/office/powerpoint/2010/main" val="23382061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124628"/>
          </a:xfrm>
        </p:spPr>
        <p:txBody>
          <a:bodyPr>
            <a:normAutofit fontScale="90000"/>
          </a:bodyPr>
          <a:lstStyle/>
          <a:p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079770" y="4110"/>
            <a:ext cx="983466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i="1" dirty="0">
                <a:latin typeface="Times New Roman" panose="02020603050405020304" pitchFamily="18" charset="0"/>
                <a:ea typeface="Calibri" panose="020F0502020204030204" pitchFamily="34" charset="0"/>
              </a:rPr>
              <a:t>Цены на моторное топливо </a:t>
            </a:r>
            <a:r>
              <a:rPr lang="ru-RU" b="1" i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 регионах ДФО по </a:t>
            </a:r>
            <a:r>
              <a:rPr lang="ru-RU" b="1" i="1" dirty="0">
                <a:latin typeface="Times New Roman" panose="02020603050405020304" pitchFamily="18" charset="0"/>
                <a:ea typeface="Calibri" panose="020F0502020204030204" pitchFamily="34" charset="0"/>
              </a:rPr>
              <a:t>состоянию на </a:t>
            </a:r>
            <a:r>
              <a:rPr lang="ru-RU" b="1" i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22.04.2021</a:t>
            </a:r>
            <a:endParaRPr lang="ru-RU" dirty="0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57823364"/>
              </p:ext>
            </p:extLst>
          </p:nvPr>
        </p:nvGraphicFramePr>
        <p:xfrm>
          <a:off x="116732" y="398835"/>
          <a:ext cx="3959157" cy="3154414"/>
        </p:xfrm>
        <a:graphic>
          <a:graphicData uri="http://schemas.openxmlformats.org/drawingml/2006/table">
            <a:tbl>
              <a:tblPr/>
              <a:tblGrid>
                <a:gridCol w="1131521">
                  <a:extLst>
                    <a:ext uri="{9D8B030D-6E8A-4147-A177-3AD203B41FA5}">
                      <a16:colId xmlns:a16="http://schemas.microsoft.com/office/drawing/2014/main" xmlns="" val="1892151248"/>
                    </a:ext>
                  </a:extLst>
                </a:gridCol>
                <a:gridCol w="1514402">
                  <a:extLst>
                    <a:ext uri="{9D8B030D-6E8A-4147-A177-3AD203B41FA5}">
                      <a16:colId xmlns:a16="http://schemas.microsoft.com/office/drawing/2014/main" xmlns="" val="2657241242"/>
                    </a:ext>
                  </a:extLst>
                </a:gridCol>
                <a:gridCol w="1313234">
                  <a:extLst>
                    <a:ext uri="{9D8B030D-6E8A-4147-A177-3AD203B41FA5}">
                      <a16:colId xmlns:a16="http://schemas.microsoft.com/office/drawing/2014/main" xmlns="" val="485229573"/>
                    </a:ext>
                  </a:extLst>
                </a:gridCol>
              </a:tblGrid>
              <a:tr h="301556"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Магаданская область </a:t>
                      </a:r>
                      <a:endParaRPr lang="ru-RU" sz="1100" b="0" i="0" u="none" strike="noStrike" dirty="0">
                        <a:solidFill>
                          <a:srgbClr val="C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372" marR="8372" marT="837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1100" b="1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1100" b="1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153405301"/>
                  </a:ext>
                </a:extLst>
              </a:tr>
              <a:tr h="972766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>
                          <a:effectLst/>
                          <a:latin typeface="Times New Roman" panose="02020603050405020304" pitchFamily="18" charset="0"/>
                        </a:rPr>
                        <a:t>Наименование</a:t>
                      </a:r>
                    </a:p>
                  </a:txBody>
                  <a:tcPr marL="8372" marR="8372" marT="837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50" b="1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Розничная цена поставщика, имеющего наибольшую долю рынка (наименование поставщика)</a:t>
                      </a:r>
                      <a:endParaRPr lang="ru-RU" sz="1050" b="1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50" b="1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Максимальная розничная цена (наименование поставщика)</a:t>
                      </a:r>
                    </a:p>
                    <a:p>
                      <a:pPr algn="ctr" fontAlgn="ctr"/>
                      <a:endParaRPr lang="ru-RU" sz="1050" b="1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445841540"/>
                  </a:ext>
                </a:extLst>
              </a:tr>
              <a:tr h="26264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>
                          <a:effectLst/>
                          <a:latin typeface="Times New Roman" panose="02020603050405020304" pitchFamily="18" charset="0"/>
                        </a:rPr>
                        <a:t>руб./литр</a:t>
                      </a: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>
                          <a:effectLst/>
                          <a:latin typeface="Times New Roman" panose="02020603050405020304" pitchFamily="18" charset="0"/>
                        </a:rPr>
                        <a:t>руб./литр</a:t>
                      </a: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47263368"/>
                  </a:ext>
                </a:extLst>
              </a:tr>
              <a:tr h="41828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>
                          <a:effectLst/>
                          <a:latin typeface="Times New Roman" panose="02020603050405020304" pitchFamily="18" charset="0"/>
                        </a:rPr>
                        <a:t>Регулятор - 92</a:t>
                      </a:r>
                    </a:p>
                  </a:txBody>
                  <a:tcPr marL="8372" marR="8372" marT="837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54,60</a:t>
                      </a: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effectLst/>
                          <a:latin typeface="Times New Roman" panose="02020603050405020304" pitchFamily="18" charset="0"/>
                        </a:rPr>
                        <a:t>68,80 </a:t>
                      </a:r>
                      <a:endParaRPr lang="ru-RU" sz="1400" b="1" i="0" u="none" strike="noStrike" dirty="0" smtClean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733742143"/>
                  </a:ext>
                </a:extLst>
              </a:tr>
              <a:tr h="39883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>
                          <a:effectLst/>
                          <a:latin typeface="Times New Roman" panose="02020603050405020304" pitchFamily="18" charset="0"/>
                        </a:rPr>
                        <a:t>Премиум - 95</a:t>
                      </a:r>
                    </a:p>
                  </a:txBody>
                  <a:tcPr marL="8372" marR="8372" marT="837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57,00</a:t>
                      </a: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60,70 </a:t>
                      </a: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197539080"/>
                  </a:ext>
                </a:extLst>
              </a:tr>
              <a:tr h="37937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>
                          <a:effectLst/>
                          <a:latin typeface="Times New Roman" panose="02020603050405020304" pitchFamily="18" charset="0"/>
                        </a:rPr>
                        <a:t>ДТ "летнее" </a:t>
                      </a:r>
                    </a:p>
                  </a:txBody>
                  <a:tcPr marL="8372" marR="8372" marT="837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effectLst/>
                          <a:latin typeface="Times New Roman" panose="02020603050405020304" pitchFamily="18" charset="0"/>
                        </a:rPr>
                        <a:t>56,20 </a:t>
                      </a:r>
                      <a:endParaRPr lang="ru-RU" sz="1400" b="1" i="0" u="none" strike="noStrike" dirty="0" smtClean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69,50</a:t>
                      </a:r>
                      <a:r>
                        <a:rPr lang="ru-RU" sz="14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endParaRPr lang="ru-RU" sz="14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6093606"/>
                  </a:ext>
                </a:extLst>
              </a:tr>
              <a:tr h="42094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>
                          <a:effectLst/>
                          <a:latin typeface="Times New Roman" panose="02020603050405020304" pitchFamily="18" charset="0"/>
                        </a:rPr>
                        <a:t>ДТ "зимнее"</a:t>
                      </a:r>
                    </a:p>
                  </a:txBody>
                  <a:tcPr marL="8372" marR="8372" marT="837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56,20</a:t>
                      </a:r>
                      <a:r>
                        <a:rPr lang="ru-RU" sz="105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endParaRPr lang="ru-RU" sz="105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70,00 </a:t>
                      </a: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217772125"/>
                  </a:ext>
                </a:extLst>
              </a:tr>
            </a:tbl>
          </a:graphicData>
        </a:graphic>
      </p:graphicFrame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07986017"/>
              </p:ext>
            </p:extLst>
          </p:nvPr>
        </p:nvGraphicFramePr>
        <p:xfrm>
          <a:off x="8249055" y="3599234"/>
          <a:ext cx="3803515" cy="3151762"/>
        </p:xfrm>
        <a:graphic>
          <a:graphicData uri="http://schemas.openxmlformats.org/drawingml/2006/table">
            <a:tbl>
              <a:tblPr/>
              <a:tblGrid>
                <a:gridCol w="1196502">
                  <a:extLst>
                    <a:ext uri="{9D8B030D-6E8A-4147-A177-3AD203B41FA5}">
                      <a16:colId xmlns:a16="http://schemas.microsoft.com/office/drawing/2014/main" xmlns="" val="1892151248"/>
                    </a:ext>
                  </a:extLst>
                </a:gridCol>
                <a:gridCol w="1488332">
                  <a:extLst>
                    <a:ext uri="{9D8B030D-6E8A-4147-A177-3AD203B41FA5}">
                      <a16:colId xmlns:a16="http://schemas.microsoft.com/office/drawing/2014/main" xmlns="" val="2657241242"/>
                    </a:ext>
                  </a:extLst>
                </a:gridCol>
                <a:gridCol w="1118681">
                  <a:extLst>
                    <a:ext uri="{9D8B030D-6E8A-4147-A177-3AD203B41FA5}">
                      <a16:colId xmlns:a16="http://schemas.microsoft.com/office/drawing/2014/main" xmlns="" val="485229573"/>
                    </a:ext>
                  </a:extLst>
                </a:gridCol>
              </a:tblGrid>
              <a:tr h="311285"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Сахалинская область </a:t>
                      </a:r>
                      <a:endParaRPr lang="ru-RU" sz="1100" b="1" i="0" u="none" strike="noStrike" dirty="0">
                        <a:solidFill>
                          <a:srgbClr val="C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372" marR="8372" marT="837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1100" b="1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1100" b="1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153405301"/>
                  </a:ext>
                </a:extLst>
              </a:tr>
              <a:tr h="953311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>
                          <a:effectLst/>
                          <a:latin typeface="Times New Roman" panose="02020603050405020304" pitchFamily="18" charset="0"/>
                        </a:rPr>
                        <a:t>Наименование</a:t>
                      </a:r>
                    </a:p>
                  </a:txBody>
                  <a:tcPr marL="8372" marR="8372" marT="837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50" b="1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Розничная цена поставщика, имеющего наибольшую долю рынка (наименование поставщика)</a:t>
                      </a:r>
                      <a:endParaRPr lang="ru-RU" sz="1050" b="1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50" b="1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Максимальная розничная цена (наименование поставщика)</a:t>
                      </a:r>
                    </a:p>
                    <a:p>
                      <a:pPr algn="ctr" fontAlgn="ctr"/>
                      <a:endParaRPr lang="ru-RU" sz="1050" b="1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445841540"/>
                  </a:ext>
                </a:extLst>
              </a:tr>
              <a:tr h="32101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>
                          <a:effectLst/>
                          <a:latin typeface="Times New Roman" panose="02020603050405020304" pitchFamily="18" charset="0"/>
                        </a:rPr>
                        <a:t>руб./литр</a:t>
                      </a: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>
                          <a:effectLst/>
                          <a:latin typeface="Times New Roman" panose="02020603050405020304" pitchFamily="18" charset="0"/>
                        </a:rPr>
                        <a:t>руб./литр</a:t>
                      </a: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47263368"/>
                  </a:ext>
                </a:extLst>
              </a:tr>
              <a:tr h="41828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>
                          <a:effectLst/>
                          <a:latin typeface="Times New Roman" panose="02020603050405020304" pitchFamily="18" charset="0"/>
                        </a:rPr>
                        <a:t>Регулятор - 92</a:t>
                      </a:r>
                    </a:p>
                  </a:txBody>
                  <a:tcPr marL="8372" marR="8372" marT="837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47,80</a:t>
                      </a:r>
                      <a:endParaRPr lang="ru-RU" sz="1400" b="1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75,00</a:t>
                      </a:r>
                      <a:endParaRPr lang="ru-RU" sz="1400" b="1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733742143"/>
                  </a:ext>
                </a:extLst>
              </a:tr>
              <a:tr h="41828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>
                          <a:effectLst/>
                          <a:latin typeface="Times New Roman" panose="02020603050405020304" pitchFamily="18" charset="0"/>
                        </a:rPr>
                        <a:t>Премиум - 95</a:t>
                      </a:r>
                    </a:p>
                  </a:txBody>
                  <a:tcPr marL="8372" marR="8372" marT="837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49,50</a:t>
                      </a: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70,00</a:t>
                      </a:r>
                      <a:endParaRPr lang="ru-RU" sz="1400" b="1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197539080"/>
                  </a:ext>
                </a:extLst>
              </a:tr>
              <a:tr h="35019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>
                          <a:effectLst/>
                          <a:latin typeface="Times New Roman" panose="02020603050405020304" pitchFamily="18" charset="0"/>
                        </a:rPr>
                        <a:t>ДТ "летнее" </a:t>
                      </a:r>
                    </a:p>
                  </a:txBody>
                  <a:tcPr marL="8372" marR="8372" marT="837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-</a:t>
                      </a:r>
                      <a:endParaRPr lang="ru-RU" sz="1400" b="1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-</a:t>
                      </a:r>
                      <a:endParaRPr lang="ru-RU" sz="1400" b="1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6093606"/>
                  </a:ext>
                </a:extLst>
              </a:tr>
              <a:tr h="37937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>
                          <a:effectLst/>
                          <a:latin typeface="Times New Roman" panose="02020603050405020304" pitchFamily="18" charset="0"/>
                        </a:rPr>
                        <a:t>ДТ "зимнее"</a:t>
                      </a:r>
                    </a:p>
                  </a:txBody>
                  <a:tcPr marL="8372" marR="8372" marT="837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56,55</a:t>
                      </a:r>
                      <a:endParaRPr lang="ru-RU" sz="1400" b="1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77,00</a:t>
                      </a:r>
                      <a:endParaRPr lang="ru-RU" sz="1400" b="1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217772125"/>
                  </a:ext>
                </a:extLst>
              </a:tr>
            </a:tbl>
          </a:graphicData>
        </a:graphic>
      </p:graphicFrame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93713035"/>
              </p:ext>
            </p:extLst>
          </p:nvPr>
        </p:nvGraphicFramePr>
        <p:xfrm>
          <a:off x="8229599" y="408562"/>
          <a:ext cx="3832699" cy="3083668"/>
        </p:xfrm>
        <a:graphic>
          <a:graphicData uri="http://schemas.openxmlformats.org/drawingml/2006/table">
            <a:tbl>
              <a:tblPr/>
              <a:tblGrid>
                <a:gridCol w="1172723">
                  <a:extLst>
                    <a:ext uri="{9D8B030D-6E8A-4147-A177-3AD203B41FA5}">
                      <a16:colId xmlns:a16="http://schemas.microsoft.com/office/drawing/2014/main" xmlns="" val="1892151248"/>
                    </a:ext>
                  </a:extLst>
                </a:gridCol>
                <a:gridCol w="1521840">
                  <a:extLst>
                    <a:ext uri="{9D8B030D-6E8A-4147-A177-3AD203B41FA5}">
                      <a16:colId xmlns:a16="http://schemas.microsoft.com/office/drawing/2014/main" xmlns="" val="2657241242"/>
                    </a:ext>
                  </a:extLst>
                </a:gridCol>
                <a:gridCol w="1138136">
                  <a:extLst>
                    <a:ext uri="{9D8B030D-6E8A-4147-A177-3AD203B41FA5}">
                      <a16:colId xmlns:a16="http://schemas.microsoft.com/office/drawing/2014/main" xmlns="" val="485229573"/>
                    </a:ext>
                  </a:extLst>
                </a:gridCol>
              </a:tblGrid>
              <a:tr h="262647"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Приморский край </a:t>
                      </a:r>
                      <a:endParaRPr lang="ru-RU" sz="1100" b="1" i="0" u="none" strike="noStrike" dirty="0">
                        <a:solidFill>
                          <a:srgbClr val="C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372" marR="8372" marT="837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1100" b="1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1100" b="1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153405301"/>
                  </a:ext>
                </a:extLst>
              </a:tr>
              <a:tr h="1041101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>
                          <a:effectLst/>
                          <a:latin typeface="Times New Roman" panose="02020603050405020304" pitchFamily="18" charset="0"/>
                        </a:rPr>
                        <a:t>Наименование</a:t>
                      </a:r>
                    </a:p>
                  </a:txBody>
                  <a:tcPr marL="8372" marR="8372" marT="837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50" b="1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Розничная цена поставщика, имеющего наибольшую долю рынка (наименование поставщика)</a:t>
                      </a:r>
                      <a:endParaRPr lang="ru-RU" sz="1050" b="1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5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Максимальная розничная цена (наименование поставщика)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05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445841540"/>
                  </a:ext>
                </a:extLst>
              </a:tr>
              <a:tr h="18458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>
                          <a:effectLst/>
                          <a:latin typeface="Times New Roman" panose="02020603050405020304" pitchFamily="18" charset="0"/>
                        </a:rPr>
                        <a:t>руб./литр</a:t>
                      </a: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>
                          <a:effectLst/>
                          <a:latin typeface="Times New Roman" panose="02020603050405020304" pitchFamily="18" charset="0"/>
                        </a:rPr>
                        <a:t>руб./литр</a:t>
                      </a: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47263368"/>
                  </a:ext>
                </a:extLst>
              </a:tr>
              <a:tr h="43774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>
                          <a:effectLst/>
                          <a:latin typeface="Times New Roman" panose="02020603050405020304" pitchFamily="18" charset="0"/>
                        </a:rPr>
                        <a:t>Регулятор - 92</a:t>
                      </a:r>
                    </a:p>
                  </a:txBody>
                  <a:tcPr marL="8372" marR="8372" marT="837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47,94</a:t>
                      </a:r>
                      <a:endParaRPr lang="ru-RU" sz="1400" b="1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47,10</a:t>
                      </a:r>
                      <a:endParaRPr lang="ru-RU" sz="1400" b="1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733742143"/>
                  </a:ext>
                </a:extLst>
              </a:tr>
              <a:tr h="37937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>
                          <a:effectLst/>
                          <a:latin typeface="Times New Roman" panose="02020603050405020304" pitchFamily="18" charset="0"/>
                        </a:rPr>
                        <a:t>Премиум - 95</a:t>
                      </a:r>
                    </a:p>
                  </a:txBody>
                  <a:tcPr marL="8372" marR="8372" marT="837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48,38</a:t>
                      </a:r>
                      <a:endParaRPr lang="ru-RU" sz="1400" b="1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48,10</a:t>
                      </a:r>
                      <a:endParaRPr lang="ru-RU" sz="1400" b="1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197539080"/>
                  </a:ext>
                </a:extLst>
              </a:tr>
              <a:tr h="33943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>
                          <a:effectLst/>
                          <a:latin typeface="Times New Roman" panose="02020603050405020304" pitchFamily="18" charset="0"/>
                        </a:rPr>
                        <a:t>ДТ "летнее" </a:t>
                      </a:r>
                    </a:p>
                  </a:txBody>
                  <a:tcPr marL="8372" marR="8372" marT="837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53,14</a:t>
                      </a:r>
                      <a:endParaRPr lang="ru-RU" sz="1400" b="1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-</a:t>
                      </a:r>
                      <a:endParaRPr lang="ru-RU" sz="1400" b="1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6093606"/>
                  </a:ext>
                </a:extLst>
              </a:tr>
              <a:tr h="43878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>
                          <a:effectLst/>
                          <a:latin typeface="Times New Roman" panose="02020603050405020304" pitchFamily="18" charset="0"/>
                        </a:rPr>
                        <a:t>ДТ "зимнее"</a:t>
                      </a:r>
                    </a:p>
                  </a:txBody>
                  <a:tcPr marL="8372" marR="8372" marT="837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-</a:t>
                      </a:r>
                      <a:endParaRPr lang="ru-RU" sz="1400" b="1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53,40</a:t>
                      </a:r>
                      <a:endParaRPr lang="ru-RU" sz="1400" b="1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217772125"/>
                  </a:ext>
                </a:extLst>
              </a:tr>
            </a:tbl>
          </a:graphicData>
        </a:graphic>
      </p:graphicFrame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123527"/>
              </p:ext>
            </p:extLst>
          </p:nvPr>
        </p:nvGraphicFramePr>
        <p:xfrm>
          <a:off x="126460" y="3608962"/>
          <a:ext cx="3949979" cy="3151761"/>
        </p:xfrm>
        <a:graphic>
          <a:graphicData uri="http://schemas.openxmlformats.org/drawingml/2006/table">
            <a:tbl>
              <a:tblPr/>
              <a:tblGrid>
                <a:gridCol w="1087777">
                  <a:extLst>
                    <a:ext uri="{9D8B030D-6E8A-4147-A177-3AD203B41FA5}">
                      <a16:colId xmlns:a16="http://schemas.microsoft.com/office/drawing/2014/main" xmlns="" val="1892151248"/>
                    </a:ext>
                  </a:extLst>
                </a:gridCol>
                <a:gridCol w="1538691">
                  <a:extLst>
                    <a:ext uri="{9D8B030D-6E8A-4147-A177-3AD203B41FA5}">
                      <a16:colId xmlns:a16="http://schemas.microsoft.com/office/drawing/2014/main" xmlns="" val="2657241242"/>
                    </a:ext>
                  </a:extLst>
                </a:gridCol>
                <a:gridCol w="1323511">
                  <a:extLst>
                    <a:ext uri="{9D8B030D-6E8A-4147-A177-3AD203B41FA5}">
                      <a16:colId xmlns:a16="http://schemas.microsoft.com/office/drawing/2014/main" xmlns="" val="485229573"/>
                    </a:ext>
                  </a:extLst>
                </a:gridCol>
              </a:tblGrid>
              <a:tr h="301557"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Чукотский АО </a:t>
                      </a:r>
                      <a:endParaRPr lang="ru-RU" sz="1100" b="1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372" marR="8372" marT="837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1100" b="1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1100" b="1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153405301"/>
                  </a:ext>
                </a:extLst>
              </a:tr>
              <a:tr h="1012737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>
                          <a:effectLst/>
                          <a:latin typeface="Times New Roman" panose="02020603050405020304" pitchFamily="18" charset="0"/>
                        </a:rPr>
                        <a:t>Наименование</a:t>
                      </a:r>
                    </a:p>
                  </a:txBody>
                  <a:tcPr marL="8372" marR="8372" marT="837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50" b="1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Розничная цена поставщика, имеющего наибольшую долю рынка (наименование поставщика)</a:t>
                      </a:r>
                      <a:endParaRPr lang="ru-RU" sz="1050" b="1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50" b="1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Максимальная розничная цена (наименование поставщика)</a:t>
                      </a:r>
                    </a:p>
                    <a:p>
                      <a:pPr algn="ctr" fontAlgn="ctr"/>
                      <a:endParaRPr lang="ru-RU" sz="1050" b="1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445841540"/>
                  </a:ext>
                </a:extLst>
              </a:tr>
              <a:tr h="25474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>
                          <a:effectLst/>
                          <a:latin typeface="Times New Roman" panose="02020603050405020304" pitchFamily="18" charset="0"/>
                        </a:rPr>
                        <a:t>руб./литр</a:t>
                      </a: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>
                          <a:effectLst/>
                          <a:latin typeface="Times New Roman" panose="02020603050405020304" pitchFamily="18" charset="0"/>
                        </a:rPr>
                        <a:t>руб./литр</a:t>
                      </a: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47263368"/>
                  </a:ext>
                </a:extLst>
              </a:tr>
              <a:tr h="42512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>
                          <a:effectLst/>
                          <a:latin typeface="Times New Roman" panose="02020603050405020304" pitchFamily="18" charset="0"/>
                        </a:rPr>
                        <a:t>Регулятор - 92</a:t>
                      </a:r>
                    </a:p>
                  </a:txBody>
                  <a:tcPr marL="8372" marR="8372" marT="837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64,00</a:t>
                      </a:r>
                      <a:endParaRPr lang="ru-RU" sz="1400" b="1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64,00</a:t>
                      </a:r>
                      <a:endParaRPr lang="ru-RU" sz="1400" b="1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733742143"/>
                  </a:ext>
                </a:extLst>
              </a:tr>
              <a:tr h="41828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>
                          <a:effectLst/>
                          <a:latin typeface="Times New Roman" panose="02020603050405020304" pitchFamily="18" charset="0"/>
                        </a:rPr>
                        <a:t>Премиум - 95</a:t>
                      </a:r>
                    </a:p>
                  </a:txBody>
                  <a:tcPr marL="8372" marR="8372" marT="837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65,00</a:t>
                      </a:r>
                      <a:endParaRPr lang="ru-RU" sz="1400" b="1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65,00</a:t>
                      </a:r>
                      <a:endParaRPr lang="ru-RU" sz="1400" b="1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197539080"/>
                  </a:ext>
                </a:extLst>
              </a:tr>
              <a:tr h="34046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>
                          <a:effectLst/>
                          <a:latin typeface="Times New Roman" panose="02020603050405020304" pitchFamily="18" charset="0"/>
                        </a:rPr>
                        <a:t>ДТ "летнее" </a:t>
                      </a:r>
                    </a:p>
                  </a:txBody>
                  <a:tcPr marL="8372" marR="8372" marT="837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-</a:t>
                      </a:r>
                      <a:endParaRPr lang="ru-RU" sz="1400" b="1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-</a:t>
                      </a:r>
                      <a:endParaRPr lang="ru-RU" sz="1400" b="1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6093606"/>
                  </a:ext>
                </a:extLst>
              </a:tr>
              <a:tr h="39883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>
                          <a:effectLst/>
                          <a:latin typeface="Times New Roman" panose="02020603050405020304" pitchFamily="18" charset="0"/>
                        </a:rPr>
                        <a:t>ДТ "зимнее"</a:t>
                      </a:r>
                    </a:p>
                  </a:txBody>
                  <a:tcPr marL="8372" marR="8372" marT="837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67,00</a:t>
                      </a:r>
                      <a:endParaRPr lang="ru-RU" sz="1400" b="1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67,00</a:t>
                      </a:r>
                      <a:endParaRPr lang="ru-RU" sz="1400" b="1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217772125"/>
                  </a:ext>
                </a:extLst>
              </a:tr>
            </a:tbl>
          </a:graphicData>
        </a:graphic>
      </p:graphicFrame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13220006"/>
              </p:ext>
            </p:extLst>
          </p:nvPr>
        </p:nvGraphicFramePr>
        <p:xfrm>
          <a:off x="4210607" y="398835"/>
          <a:ext cx="3911989" cy="3103122"/>
        </p:xfrm>
        <a:graphic>
          <a:graphicData uri="http://schemas.openxmlformats.org/drawingml/2006/table">
            <a:tbl>
              <a:tblPr/>
              <a:tblGrid>
                <a:gridCol w="1021568">
                  <a:extLst>
                    <a:ext uri="{9D8B030D-6E8A-4147-A177-3AD203B41FA5}">
                      <a16:colId xmlns:a16="http://schemas.microsoft.com/office/drawing/2014/main" xmlns="" val="1892151248"/>
                    </a:ext>
                  </a:extLst>
                </a:gridCol>
                <a:gridCol w="1528548">
                  <a:extLst>
                    <a:ext uri="{9D8B030D-6E8A-4147-A177-3AD203B41FA5}">
                      <a16:colId xmlns:a16="http://schemas.microsoft.com/office/drawing/2014/main" xmlns="" val="2657241242"/>
                    </a:ext>
                  </a:extLst>
                </a:gridCol>
                <a:gridCol w="1361873">
                  <a:extLst>
                    <a:ext uri="{9D8B030D-6E8A-4147-A177-3AD203B41FA5}">
                      <a16:colId xmlns:a16="http://schemas.microsoft.com/office/drawing/2014/main" xmlns="" val="485229573"/>
                    </a:ext>
                  </a:extLst>
                </a:gridCol>
              </a:tblGrid>
              <a:tr h="291829"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Камчатский край </a:t>
                      </a:r>
                      <a:endParaRPr lang="ru-RU" sz="1600" b="1" i="0" u="none" strike="noStrike" dirty="0">
                        <a:solidFill>
                          <a:srgbClr val="C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372" marR="8372" marT="837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1100" b="1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1100" b="1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153405301"/>
                  </a:ext>
                </a:extLst>
              </a:tr>
              <a:tr h="972766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 dirty="0">
                          <a:effectLst/>
                          <a:latin typeface="Times New Roman" panose="02020603050405020304" pitchFamily="18" charset="0"/>
                        </a:rPr>
                        <a:t>Наименование</a:t>
                      </a:r>
                    </a:p>
                  </a:txBody>
                  <a:tcPr marL="8372" marR="8372" marT="837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Розничная цена поставщика, имеющего наибольшую долю рынка (наименование поставщика)</a:t>
                      </a:r>
                      <a:endParaRPr lang="ru-RU" sz="1100" b="1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Максимальная розничная цена (наименование поставщика)</a:t>
                      </a:r>
                    </a:p>
                    <a:p>
                      <a:pPr algn="ctr" fontAlgn="ctr"/>
                      <a:endParaRPr lang="ru-RU" sz="1100" b="1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445841540"/>
                  </a:ext>
                </a:extLst>
              </a:tr>
              <a:tr h="23346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>
                          <a:effectLst/>
                          <a:latin typeface="Times New Roman" panose="02020603050405020304" pitchFamily="18" charset="0"/>
                        </a:rPr>
                        <a:t>руб./литр</a:t>
                      </a: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 dirty="0">
                          <a:effectLst/>
                          <a:latin typeface="Times New Roman" panose="02020603050405020304" pitchFamily="18" charset="0"/>
                        </a:rPr>
                        <a:t>руб./литр</a:t>
                      </a: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47263368"/>
                  </a:ext>
                </a:extLst>
              </a:tr>
              <a:tr h="42801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>
                          <a:effectLst/>
                          <a:latin typeface="Times New Roman" panose="02020603050405020304" pitchFamily="18" charset="0"/>
                        </a:rPr>
                        <a:t>Регулятор - 92</a:t>
                      </a:r>
                    </a:p>
                  </a:txBody>
                  <a:tcPr marL="8372" marR="8372" marT="837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4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51,25</a:t>
                      </a:r>
                      <a:endParaRPr lang="ru-RU" sz="1400" b="1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4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53,80</a:t>
                      </a:r>
                      <a:endParaRPr lang="ru-RU" sz="1400" b="1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733742143"/>
                  </a:ext>
                </a:extLst>
              </a:tr>
              <a:tr h="38910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>
                          <a:effectLst/>
                          <a:latin typeface="Times New Roman" panose="02020603050405020304" pitchFamily="18" charset="0"/>
                        </a:rPr>
                        <a:t>Премиум - 95</a:t>
                      </a:r>
                    </a:p>
                  </a:txBody>
                  <a:tcPr marL="8372" marR="8372" marT="837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4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55,18</a:t>
                      </a:r>
                      <a:endParaRPr lang="ru-RU" sz="1400" b="1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4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57,80</a:t>
                      </a:r>
                      <a:endParaRPr lang="ru-RU" sz="1400" b="1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197539080"/>
                  </a:ext>
                </a:extLst>
              </a:tr>
              <a:tr h="36965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>
                          <a:effectLst/>
                          <a:latin typeface="Times New Roman" panose="02020603050405020304" pitchFamily="18" charset="0"/>
                        </a:rPr>
                        <a:t>ДТ "летнее" </a:t>
                      </a:r>
                    </a:p>
                  </a:txBody>
                  <a:tcPr marL="8372" marR="8372" marT="837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4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58,60</a:t>
                      </a:r>
                      <a:endParaRPr lang="ru-RU" sz="1400" b="1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4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58,00</a:t>
                      </a:r>
                      <a:endParaRPr lang="ru-RU" sz="1400" b="1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6093606"/>
                  </a:ext>
                </a:extLst>
              </a:tr>
              <a:tr h="41828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>
                          <a:effectLst/>
                          <a:latin typeface="Times New Roman" panose="02020603050405020304" pitchFamily="18" charset="0"/>
                        </a:rPr>
                        <a:t>ДТ "зимнее"</a:t>
                      </a:r>
                    </a:p>
                  </a:txBody>
                  <a:tcPr marL="8372" marR="8372" marT="837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4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58,60</a:t>
                      </a:r>
                      <a:endParaRPr lang="ru-RU" sz="1400" b="1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4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58,50</a:t>
                      </a:r>
                      <a:endParaRPr lang="ru-RU" sz="1400" b="1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217772125"/>
                  </a:ext>
                </a:extLst>
              </a:tr>
            </a:tbl>
          </a:graphicData>
        </a:graphic>
      </p:graphicFrame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9354944"/>
              </p:ext>
            </p:extLst>
          </p:nvPr>
        </p:nvGraphicFramePr>
        <p:xfrm>
          <a:off x="4182894" y="3608962"/>
          <a:ext cx="3959157" cy="3151761"/>
        </p:xfrm>
        <a:graphic>
          <a:graphicData uri="http://schemas.openxmlformats.org/drawingml/2006/table">
            <a:tbl>
              <a:tblPr/>
              <a:tblGrid>
                <a:gridCol w="1021404">
                  <a:extLst>
                    <a:ext uri="{9D8B030D-6E8A-4147-A177-3AD203B41FA5}">
                      <a16:colId xmlns:a16="http://schemas.microsoft.com/office/drawing/2014/main" xmlns="" val="1892151248"/>
                    </a:ext>
                  </a:extLst>
                </a:gridCol>
                <a:gridCol w="1595336">
                  <a:extLst>
                    <a:ext uri="{9D8B030D-6E8A-4147-A177-3AD203B41FA5}">
                      <a16:colId xmlns:a16="http://schemas.microsoft.com/office/drawing/2014/main" xmlns="" val="2657241242"/>
                    </a:ext>
                  </a:extLst>
                </a:gridCol>
                <a:gridCol w="1342417">
                  <a:extLst>
                    <a:ext uri="{9D8B030D-6E8A-4147-A177-3AD203B41FA5}">
                      <a16:colId xmlns:a16="http://schemas.microsoft.com/office/drawing/2014/main" xmlns="" val="485229573"/>
                    </a:ext>
                  </a:extLst>
                </a:gridCol>
              </a:tblGrid>
              <a:tr h="311285"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Хабаровский край </a:t>
                      </a:r>
                      <a:endParaRPr lang="ru-RU" sz="11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372" marR="8372" marT="837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1100" b="1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1100" b="1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153405301"/>
                  </a:ext>
                </a:extLst>
              </a:tr>
              <a:tr h="972766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 dirty="0">
                          <a:effectLst/>
                          <a:latin typeface="Times New Roman" panose="02020603050405020304" pitchFamily="18" charset="0"/>
                        </a:rPr>
                        <a:t>Наименование</a:t>
                      </a:r>
                    </a:p>
                  </a:txBody>
                  <a:tcPr marL="8372" marR="8372" marT="837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Розничная цена поставщика, имеющего наибольшую долю рынка (наименование поставщика)</a:t>
                      </a:r>
                      <a:endParaRPr lang="ru-RU" sz="1100" b="1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Средняя розничная цена независимых АЗС (наименование поставщика)</a:t>
                      </a:r>
                    </a:p>
                    <a:p>
                      <a:pPr algn="ctr" fontAlgn="ctr"/>
                      <a:endParaRPr lang="ru-RU" sz="1100" b="1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445841540"/>
                  </a:ext>
                </a:extLst>
              </a:tr>
              <a:tr h="28210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 dirty="0">
                          <a:effectLst/>
                          <a:latin typeface="Times New Roman" panose="02020603050405020304" pitchFamily="18" charset="0"/>
                        </a:rPr>
                        <a:t>руб./литр</a:t>
                      </a: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 dirty="0">
                          <a:effectLst/>
                          <a:latin typeface="Times New Roman" panose="02020603050405020304" pitchFamily="18" charset="0"/>
                        </a:rPr>
                        <a:t>руб./литр</a:t>
                      </a: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47263368"/>
                  </a:ext>
                </a:extLst>
              </a:tr>
              <a:tr h="41828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>
                          <a:effectLst/>
                          <a:latin typeface="Times New Roman" panose="02020603050405020304" pitchFamily="18" charset="0"/>
                        </a:rPr>
                        <a:t>Регулятор - 92</a:t>
                      </a:r>
                    </a:p>
                  </a:txBody>
                  <a:tcPr marL="8372" marR="8372" marT="837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4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46,47</a:t>
                      </a:r>
                      <a:endParaRPr lang="ru-RU" sz="1400" b="1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4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46,00</a:t>
                      </a:r>
                      <a:endParaRPr lang="ru-RU" sz="1400" b="1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733742143"/>
                  </a:ext>
                </a:extLst>
              </a:tr>
              <a:tr h="44747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>
                          <a:effectLst/>
                          <a:latin typeface="Times New Roman" panose="02020603050405020304" pitchFamily="18" charset="0"/>
                        </a:rPr>
                        <a:t>Премиум - 95</a:t>
                      </a:r>
                    </a:p>
                  </a:txBody>
                  <a:tcPr marL="8372" marR="8372" marT="837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4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48,50</a:t>
                      </a:r>
                      <a:endParaRPr lang="ru-RU" sz="1400" b="1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4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47,</a:t>
                      </a:r>
                      <a:r>
                        <a:rPr lang="en-US" sz="14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50</a:t>
                      </a:r>
                      <a:endParaRPr lang="ru-RU" sz="1400" b="1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197539080"/>
                  </a:ext>
                </a:extLst>
              </a:tr>
              <a:tr h="33074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>
                          <a:effectLst/>
                          <a:latin typeface="Times New Roman" panose="02020603050405020304" pitchFamily="18" charset="0"/>
                        </a:rPr>
                        <a:t>ДТ "летнее" </a:t>
                      </a:r>
                    </a:p>
                  </a:txBody>
                  <a:tcPr marL="8372" marR="8372" marT="837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4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-</a:t>
                      </a:r>
                      <a:endParaRPr lang="ru-RU" sz="1400" b="1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4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-</a:t>
                      </a:r>
                      <a:endParaRPr lang="ru-RU" sz="1400" b="1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6093606"/>
                  </a:ext>
                </a:extLst>
              </a:tr>
              <a:tr h="38910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>
                          <a:effectLst/>
                          <a:latin typeface="Times New Roman" panose="02020603050405020304" pitchFamily="18" charset="0"/>
                        </a:rPr>
                        <a:t>ДТ "зимнее"</a:t>
                      </a:r>
                    </a:p>
                  </a:txBody>
                  <a:tcPr marL="8372" marR="8372" marT="837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4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52,48</a:t>
                      </a:r>
                      <a:endParaRPr lang="ru-RU" sz="1400" b="1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4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51,</a:t>
                      </a:r>
                      <a:r>
                        <a:rPr lang="en-US" sz="14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00</a:t>
                      </a:r>
                      <a:endParaRPr lang="ru-RU" sz="1400" b="1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21777212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11443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9062</TotalTime>
  <Words>862</Words>
  <Application>Microsoft Office PowerPoint</Application>
  <PresentationFormat>Широкоэкранный</PresentationFormat>
  <Paragraphs>394</Paragraphs>
  <Slides>6</Slides>
  <Notes>5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11" baseType="lpstr">
      <vt:lpstr>Arial</vt:lpstr>
      <vt:lpstr>Calibri</vt:lpstr>
      <vt:lpstr>Calibri Light</vt:lpstr>
      <vt:lpstr>Times New Roman</vt:lpstr>
      <vt:lpstr>Тема Office</vt:lpstr>
      <vt:lpstr> </vt:lpstr>
      <vt:lpstr>Средние потребительские цены (тарифы) на нефтепродукты в Российской Федерации, Камчатском крае и субъектах ДФО за декабрь 2020 года и текущий период 2021 года*</vt:lpstr>
      <vt:lpstr>Средние потребительские цены (тарифы) на нефтепродукты в Российской Федерации, Камчатском крае и субъектах ДФО за декабрь 2020 года и текущий период 2021 года*</vt:lpstr>
      <vt:lpstr>Средние потребительские цены (тарифы) на нефтепродукты в Российской Федерации, Камчатском крае и субъектах ДФО за декабрь 2020 года и текущий период 2021 года*</vt:lpstr>
      <vt:lpstr>Презентация PowerPoint</vt:lpstr>
      <vt:lpstr> 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</dc:title>
  <dc:creator>Спирина Наталия Анатольевна</dc:creator>
  <cp:lastModifiedBy>Ковалевская Галина Викторовна</cp:lastModifiedBy>
  <cp:revision>337</cp:revision>
  <cp:lastPrinted>2021-04-08T22:57:45Z</cp:lastPrinted>
  <dcterms:created xsi:type="dcterms:W3CDTF">2020-12-04T06:58:51Z</dcterms:created>
  <dcterms:modified xsi:type="dcterms:W3CDTF">2021-04-22T23:50:40Z</dcterms:modified>
</cp:coreProperties>
</file>