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9" r:id="rId3"/>
    <p:sldId id="285" r:id="rId4"/>
    <p:sldId id="290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35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095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декабрь 2024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года,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истекший период 2025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914493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68,29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55,18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60,58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70,12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58,38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59,03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68,00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69,85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62,20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59,58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58,88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68,54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68,06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59,61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5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4705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автомобильный</a:t>
                      </a:r>
                      <a:r>
                        <a:rPr lang="ru-RU" sz="1000" b="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71,73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60,38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64,74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73,23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61,80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61,05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62,61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73,56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75,43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61,93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71,00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73,43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60,67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Autofit/>
          </a:bodyPr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2024 года и текущий период 2025 года</a:t>
            </a:r>
            <a:endParaRPr lang="ru-RU" sz="1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005875"/>
              </p:ext>
            </p:extLst>
          </p:nvPr>
        </p:nvGraphicFramePr>
        <p:xfrm>
          <a:off x="176980" y="505838"/>
          <a:ext cx="11838040" cy="621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009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93279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505266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517585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998215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971666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932798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777333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95223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1020249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991100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962259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05529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7195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77744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9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86,02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69,88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81,96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88,07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75,32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74,71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76,37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89,19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92,89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78,09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70,00</a:t>
                      </a:r>
                      <a:endParaRPr lang="ru-RU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  <a:endParaRPr lang="ru-RU" sz="10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636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86,70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80,58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00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3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16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9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4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33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32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45137"/>
              </p:ext>
            </p:extLst>
          </p:nvPr>
        </p:nvGraphicFramePr>
        <p:xfrm>
          <a:off x="158748" y="1770878"/>
          <a:ext cx="11884371" cy="3657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8647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97746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86780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61550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760705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2014471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2014472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15731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</a:t>
                      </a: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поставщика, имеющего наибольшую долю рынка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поставщики)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4522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8,668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79,39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2,765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4049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«Летнее»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4169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</a:t>
                      </a:r>
                      <a:r>
                        <a:rPr lang="ru-RU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«Зимнее»</a:t>
                      </a:r>
                      <a:endParaRPr lang="ru-RU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4,637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2,260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0,472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95,02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6" y="188279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28.03.2025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 АО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«ННК-</a:t>
            </a:r>
            <a:r>
              <a:rPr lang="ru-RU" sz="11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28.03.2025</a:t>
            </a: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438296"/>
              </p:ext>
            </p:extLst>
          </p:nvPr>
        </p:nvGraphicFramePr>
        <p:xfrm>
          <a:off x="116732" y="373626"/>
          <a:ext cx="3816170" cy="3083319"/>
        </p:xfrm>
        <a:graphic>
          <a:graphicData uri="http://schemas.openxmlformats.org/drawingml/2006/table">
            <a:tbl>
              <a:tblPr/>
              <a:tblGrid>
                <a:gridCol w="99378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1723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051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496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03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Тосмар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поставщиков)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48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39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64,05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21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71,90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77,00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705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81,50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65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551087"/>
              </p:ext>
            </p:extLst>
          </p:nvPr>
        </p:nvGraphicFramePr>
        <p:xfrm>
          <a:off x="8056605" y="3528657"/>
          <a:ext cx="4018661" cy="2866933"/>
        </p:xfrm>
        <a:graphic>
          <a:graphicData uri="http://schemas.openxmlformats.org/drawingml/2006/table">
            <a:tbl>
              <a:tblPr/>
              <a:tblGrid>
                <a:gridCol w="109913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726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4692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887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область**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7034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77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727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61,64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108,59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354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869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54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81,64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128,06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082150"/>
              </p:ext>
            </p:extLst>
          </p:nvPr>
        </p:nvGraphicFramePr>
        <p:xfrm>
          <a:off x="8056606" y="373443"/>
          <a:ext cx="4018661" cy="3083502"/>
        </p:xfrm>
        <a:graphic>
          <a:graphicData uri="http://schemas.openxmlformats.org/drawingml/2006/table">
            <a:tbl>
              <a:tblPr/>
              <a:tblGrid>
                <a:gridCol w="1031050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26280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61331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830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29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(иные поставщики)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31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34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59,98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9,75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43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23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75,48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76,27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43237"/>
              </p:ext>
            </p:extLst>
          </p:nvPr>
        </p:nvGraphicFramePr>
        <p:xfrm>
          <a:off x="112965" y="3528658"/>
          <a:ext cx="3819542" cy="2866933"/>
        </p:xfrm>
        <a:graphic>
          <a:graphicData uri="http://schemas.openxmlformats.org/drawingml/2006/table">
            <a:tbl>
              <a:tblPr/>
              <a:tblGrid>
                <a:gridCol w="9968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549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988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79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(АО «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Чукотснаб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38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53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64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933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95307"/>
              </p:ext>
            </p:extLst>
          </p:nvPr>
        </p:nvGraphicFramePr>
        <p:xfrm>
          <a:off x="4069492" y="365126"/>
          <a:ext cx="3888259" cy="3099666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363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68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Камчатнефтепродукт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6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79,39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39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151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28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95,02</a:t>
                      </a:r>
                      <a:endParaRPr lang="ru-RU" sz="14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216371"/>
              </p:ext>
            </p:extLst>
          </p:nvPr>
        </p:nvGraphicFramePr>
        <p:xfrm>
          <a:off x="4069491" y="3528657"/>
          <a:ext cx="3888259" cy="2866932"/>
        </p:xfrm>
        <a:graphic>
          <a:graphicData uri="http://schemas.openxmlformats.org/drawingml/2006/table">
            <a:tbl>
              <a:tblPr/>
              <a:tblGrid>
                <a:gridCol w="1042743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34446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1107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5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1422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«ННК-Хабаровскнефтепродукт»)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Средняя розничная цена независимых </a:t>
                      </a:r>
                      <a:r>
                        <a:rPr lang="ru-RU" sz="100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нефтетрейдеров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841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212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58,98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73,84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61,48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71,41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67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«летнее»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353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</a:t>
                      </a: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«зимнее»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90,92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395589"/>
            <a:ext cx="58552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28.03.2025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представлена, сведения указаны по данным предыдущего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defRPr sz="1100" b="1" dirty="0">
            <a:solidFill>
              <a:prstClr val="black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29941</TotalTime>
  <Words>884</Words>
  <Application>Microsoft Office PowerPoint</Application>
  <PresentationFormat>Широкоэкранный</PresentationFormat>
  <Paragraphs>366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Средние потребительские цены (тарифы) на нефтепродукты в Российской Федерации, Камчатском крае и субъектах ДФО за декабрь 2024 года и текущий период 2025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1171</cp:revision>
  <cp:lastPrinted>2023-10-06T02:12:00Z</cp:lastPrinted>
  <dcterms:created xsi:type="dcterms:W3CDTF">2020-12-04T06:58:51Z</dcterms:created>
  <dcterms:modified xsi:type="dcterms:W3CDTF">2025-03-28T01:52:39Z</dcterms:modified>
</cp:coreProperties>
</file>