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50"/>
  </p:notesMasterIdLst>
  <p:sldIdLst>
    <p:sldId id="258" r:id="rId4"/>
    <p:sldId id="256" r:id="rId5"/>
    <p:sldId id="287" r:id="rId6"/>
    <p:sldId id="261" r:id="rId7"/>
    <p:sldId id="281" r:id="rId8"/>
    <p:sldId id="285" r:id="rId9"/>
    <p:sldId id="277" r:id="rId10"/>
    <p:sldId id="262" r:id="rId11"/>
    <p:sldId id="265" r:id="rId12"/>
    <p:sldId id="266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82" r:id="rId23"/>
    <p:sldId id="283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9" r:id="rId34"/>
    <p:sldId id="300" r:id="rId35"/>
    <p:sldId id="306" r:id="rId36"/>
    <p:sldId id="303" r:id="rId37"/>
    <p:sldId id="304" r:id="rId38"/>
    <p:sldId id="307" r:id="rId39"/>
    <p:sldId id="319" r:id="rId40"/>
    <p:sldId id="308" r:id="rId41"/>
    <p:sldId id="310" r:id="rId42"/>
    <p:sldId id="312" r:id="rId43"/>
    <p:sldId id="314" r:id="rId44"/>
    <p:sldId id="315" r:id="rId45"/>
    <p:sldId id="317" r:id="rId46"/>
    <p:sldId id="316" r:id="rId47"/>
    <p:sldId id="318" r:id="rId48"/>
    <p:sldId id="284" r:id="rId4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CCCCFF"/>
    <a:srgbClr val="FFCCFF"/>
    <a:srgbClr val="93CDDD"/>
    <a:srgbClr val="99CCFF"/>
    <a:srgbClr val="003399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58462529146768E-2"/>
          <c:y val="7.2266904898753495E-2"/>
          <c:w val="0.90599812713321659"/>
          <c:h val="0.60796437733617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Лист1!$C$3:$E$3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(1 полугодие)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F9-4741-AC61-AD126FDFE49F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Систематические наблюдения за исполнением обязательных требований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Лист1!$C$3:$E$3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(1 полугодие)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F9-4741-AC61-AD126FDFE49F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Плановые выездные проверки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8919775727740846E-4"/>
                  <c:y val="-7.834641103446168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ВСЕГО </a:t>
                    </a:r>
                  </a:p>
                  <a:p>
                    <a:r>
                      <a:rPr lang="ru-RU"/>
                      <a:t>25 мероприятий</a:t>
                    </a:r>
                    <a:r>
                      <a:rPr lang="ru-RU" baseline="0"/>
                      <a:t> </a:t>
                    </a:r>
                  </a:p>
                  <a:p>
                    <a:fld id="{235B785A-E4ED-42EB-AF5D-688012F9655A}" type="VALUE">
                      <a:rPr lang="en-US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F9-4741-AC61-AD126FDFE49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599231003293762E-3"/>
                  <c:y val="-7.189528323407705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>
                        <a:solidFill>
                          <a:schemeClr val="bg1"/>
                        </a:solidFill>
                      </a:rPr>
                      <a:t>ВСЕГО </a:t>
                    </a:r>
                  </a:p>
                  <a:p>
                    <a:r>
                      <a:rPr lang="ru-RU" sz="1200" b="1" i="0" u="none" strike="noStrike" kern="1200" baseline="0" dirty="0">
                        <a:solidFill>
                          <a:schemeClr val="bg1"/>
                        </a:solidFill>
                      </a:rPr>
                      <a:t>25 мероприятий </a:t>
                    </a:r>
                  </a:p>
                  <a:p>
                    <a:fld id="{235B785A-E4ED-42EB-AF5D-688012F9655A}" type="VALUE">
                      <a:rPr lang="en-US" sz="1200" b="1" i="0" u="none" strike="noStrike" kern="120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F9-4741-AC61-AD126FDFE49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4491528517987529E-17"/>
                  <c:y val="-7.87447955762238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>
                        <a:solidFill>
                          <a:schemeClr val="bg1"/>
                        </a:solidFill>
                      </a:rPr>
                      <a:t>ВСЕГО </a:t>
                    </a:r>
                  </a:p>
                  <a:p>
                    <a:r>
                      <a:rPr lang="ru-RU" sz="1200" b="1" i="0" u="none" strike="noStrike" kern="1200" baseline="0" dirty="0">
                        <a:solidFill>
                          <a:schemeClr val="bg1"/>
                        </a:solidFill>
                      </a:rPr>
                      <a:t>25 мероприятий </a:t>
                    </a:r>
                  </a:p>
                  <a:p>
                    <a:fld id="{235B785A-E4ED-42EB-AF5D-688012F9655A}" type="VALUE">
                      <a:rPr lang="en-US" sz="1200" b="1" i="0" u="none" strike="noStrike" kern="1200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F9-4741-AC61-AD126FDFE49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Лист1!$C$3:$E$3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(1 полугодие)</c:v>
                </c:pt>
              </c:strCache>
            </c:strRef>
          </c:cat>
          <c:val>
            <c:numRef>
              <c:f>Лист1!$C$6:$E$6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F9-4741-AC61-AD126FDFE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000576"/>
        <c:axId val="255001136"/>
      </c:barChart>
      <c:catAx>
        <c:axId val="2550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001136"/>
        <c:crosses val="autoZero"/>
        <c:auto val="1"/>
        <c:lblAlgn val="ctr"/>
        <c:lblOffset val="100"/>
        <c:noMultiLvlLbl val="0"/>
      </c:catAx>
      <c:valAx>
        <c:axId val="25500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0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393893351105181E-2"/>
          <c:y val="0.79313201823766089"/>
          <c:w val="0.9378208953653171"/>
          <c:h val="0.18744588961589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60378868964036E-2"/>
          <c:y val="3.4122956958176541E-2"/>
          <c:w val="0.91013135515622279"/>
          <c:h val="0.6360519177004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Правильность применения тарифов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Лист1!$C$8:$E$8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(1 полугодие)</c:v>
                </c:pt>
              </c:strCache>
            </c:strRef>
          </c:cat>
          <c:val>
            <c:numRef>
              <c:f>Лист1!$C$9:$E$9</c:f>
              <c:numCache>
                <c:formatCode>General</c:formatCode>
                <c:ptCount val="3"/>
                <c:pt idx="0">
                  <c:v>137</c:v>
                </c:pt>
                <c:pt idx="1">
                  <c:v>104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B-431C-8813-34FD2FF2C6FD}"/>
            </c:ext>
          </c:extLst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Выполнение производственных программ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Лист1!$C$8:$E$8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(1 полугодие)</c:v>
                </c:pt>
              </c:strCache>
            </c:strRef>
          </c:cat>
          <c:val>
            <c:numRef>
              <c:f>Лист1!$C$10:$E$10</c:f>
              <c:numCache>
                <c:formatCode>General</c:formatCode>
                <c:ptCount val="3"/>
                <c:pt idx="0">
                  <c:v>137</c:v>
                </c:pt>
                <c:pt idx="1">
                  <c:v>104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B-431C-8813-34FD2FF2C6FD}"/>
            </c:ext>
          </c:extLst>
        </c:ser>
        <c:ser>
          <c:idx val="2"/>
          <c:order val="2"/>
          <c:tx>
            <c:strRef>
              <c:f>Лист1!$A$11</c:f>
              <c:strCache>
                <c:ptCount val="1"/>
                <c:pt idx="0">
                  <c:v>Использование инвестиционных ресурсов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Лист1!$C$8:$E$8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(1 полугодие)</c:v>
                </c:pt>
              </c:strCache>
            </c:strRef>
          </c:cat>
          <c:val>
            <c:numRef>
              <c:f>Лист1!$C$11:$E$11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2B-431C-8813-34FD2FF2C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5004496"/>
        <c:axId val="251273760"/>
      </c:barChart>
      <c:catAx>
        <c:axId val="25500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273760"/>
        <c:crosses val="autoZero"/>
        <c:auto val="1"/>
        <c:lblAlgn val="ctr"/>
        <c:lblOffset val="100"/>
        <c:noMultiLvlLbl val="0"/>
      </c:catAx>
      <c:valAx>
        <c:axId val="2512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00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44362927402812"/>
          <c:y val="0.79522928331043008"/>
          <c:w val="0.77130057125180795"/>
          <c:h val="0.18615819471238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894524777767292E-2"/>
          <c:y val="4.0833209107922298E-2"/>
          <c:w val="0.84673865767601231"/>
          <c:h val="0.727986703291799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Расчеты с потребителями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Лист1!$C$10:$E$10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Лист1!$C$11:$E$11</c:f>
              <c:numCache>
                <c:formatCode>General</c:formatCode>
                <c:ptCount val="3"/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3D-4FC5-A4B2-2CC1C13700C9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Неточность в наименовании предъявляемого к оплате ресурса (услуги)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Лист1!$C$10:$E$10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Лист1!$C$12:$E$12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3D-4FC5-A4B2-2CC1C137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76560"/>
        <c:axId val="251277120"/>
      </c:barChart>
      <c:catAx>
        <c:axId val="25127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277120"/>
        <c:crosses val="autoZero"/>
        <c:auto val="1"/>
        <c:lblAlgn val="ctr"/>
        <c:lblOffset val="100"/>
        <c:noMultiLvlLbl val="0"/>
      </c:catAx>
      <c:valAx>
        <c:axId val="25127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27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407725368474861E-2"/>
          <c:y val="0.8497562257281982"/>
          <c:w val="0.82766070703713035"/>
          <c:h val="0.12788642997222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32990-D8A8-4983-B81E-2B7AFBAB1E2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2A483-EAF6-4EFA-9AC9-0C5F6452F10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dirty="0" smtClean="0">
              <a:latin typeface="Liberation Sans Narrow"/>
            </a:rPr>
            <a:t>Неосведомленность юридических лиц и индивидуальных предпринимателей о наличии обязательных требований по соблюдению стандартов раскрытия информации о регулируемой деятельности</a:t>
          </a:r>
          <a:endParaRPr lang="ru-RU" sz="1400" dirty="0">
            <a:latin typeface="Liberation Sans Narrow"/>
          </a:endParaRPr>
        </a:p>
      </dgm:t>
    </dgm:pt>
    <dgm:pt modelId="{69EED5F1-5708-4F70-A7C1-572E39D36034}" type="parTrans" cxnId="{5F093EA2-3CB6-4488-ACC7-C36A4C6D26E7}">
      <dgm:prSet/>
      <dgm:spPr/>
      <dgm:t>
        <a:bodyPr/>
        <a:lstStyle/>
        <a:p>
          <a:endParaRPr lang="ru-RU"/>
        </a:p>
      </dgm:t>
    </dgm:pt>
    <dgm:pt modelId="{740C5697-EE55-46C6-B327-012D2B4CFAA9}" type="sibTrans" cxnId="{5F093EA2-3CB6-4488-ACC7-C36A4C6D26E7}">
      <dgm:prSet/>
      <dgm:spPr/>
      <dgm:t>
        <a:bodyPr/>
        <a:lstStyle/>
        <a:p>
          <a:endParaRPr lang="ru-RU"/>
        </a:p>
      </dgm:t>
    </dgm:pt>
    <dgm:pt modelId="{AEB06B43-7F1A-4659-A9AF-E9173DEC083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dirty="0" smtClean="0">
              <a:latin typeface="Liberation Sans Narrow"/>
            </a:rPr>
            <a:t>Недостаточное понимание важности и необходимости соблюдения требований стандартов раскрытия информации, поскольку они направлены на обеспечение открытости деятельности регулируемых организаций, доступности информации для неопределенного круга лиц (потребителей)</a:t>
          </a:r>
          <a:endParaRPr lang="ru-RU" sz="1400" dirty="0">
            <a:latin typeface="Liberation Sans Narrow"/>
          </a:endParaRPr>
        </a:p>
      </dgm:t>
    </dgm:pt>
    <dgm:pt modelId="{8B54EC9D-9CBC-44E0-9863-0A2C545B3D05}" type="parTrans" cxnId="{580FC32F-97F5-415E-8055-FF19C6C41017}">
      <dgm:prSet/>
      <dgm:spPr/>
      <dgm:t>
        <a:bodyPr/>
        <a:lstStyle/>
        <a:p>
          <a:endParaRPr lang="ru-RU"/>
        </a:p>
      </dgm:t>
    </dgm:pt>
    <dgm:pt modelId="{774F1E7C-CFC0-4130-B1C7-3BA3BD95B6C5}" type="sibTrans" cxnId="{580FC32F-97F5-415E-8055-FF19C6C41017}">
      <dgm:prSet/>
      <dgm:spPr/>
      <dgm:t>
        <a:bodyPr/>
        <a:lstStyle/>
        <a:p>
          <a:endParaRPr lang="ru-RU"/>
        </a:p>
      </dgm:t>
    </dgm:pt>
    <dgm:pt modelId="{12E840A1-5D59-4D1C-A779-36BA27B1448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dirty="0" smtClean="0">
              <a:latin typeface="Liberation Sans Narrow"/>
            </a:rPr>
            <a:t>Нарушение форм предоставления и (или) заполнения информации, подлежащей раскрытию</a:t>
          </a:r>
          <a:endParaRPr lang="ru-RU" sz="1400" dirty="0">
            <a:latin typeface="Liberation Sans Narrow"/>
          </a:endParaRPr>
        </a:p>
      </dgm:t>
    </dgm:pt>
    <dgm:pt modelId="{97F5B6F1-74DD-47FE-912B-A2AB4A334D7C}" type="parTrans" cxnId="{3D1ED307-F0BB-429D-B59B-7FAB523A1C69}">
      <dgm:prSet/>
      <dgm:spPr/>
      <dgm:t>
        <a:bodyPr/>
        <a:lstStyle/>
        <a:p>
          <a:endParaRPr lang="ru-RU"/>
        </a:p>
      </dgm:t>
    </dgm:pt>
    <dgm:pt modelId="{0218AC76-75A1-4EA8-A58C-A0E25D4DE041}" type="sibTrans" cxnId="{3D1ED307-F0BB-429D-B59B-7FAB523A1C69}">
      <dgm:prSet/>
      <dgm:spPr/>
      <dgm:t>
        <a:bodyPr/>
        <a:lstStyle/>
        <a:p>
          <a:endParaRPr lang="ru-RU"/>
        </a:p>
      </dgm:t>
    </dgm:pt>
    <dgm:pt modelId="{76EAF8E4-75C5-42A6-8068-1C7BD41DB9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Liberation Sans Narrow"/>
            </a:rPr>
            <a:t>Нарушение сроков предоставления информации</a:t>
          </a:r>
          <a:endParaRPr lang="ru-RU" sz="1400" dirty="0">
            <a:latin typeface="Liberation Sans Narrow"/>
          </a:endParaRPr>
        </a:p>
      </dgm:t>
    </dgm:pt>
    <dgm:pt modelId="{09D395E4-CF72-45ED-B809-81BE148EC0B1}" type="parTrans" cxnId="{94AD38B3-B231-4BE7-9973-CF747DACC515}">
      <dgm:prSet/>
      <dgm:spPr/>
      <dgm:t>
        <a:bodyPr/>
        <a:lstStyle/>
        <a:p>
          <a:endParaRPr lang="ru-RU"/>
        </a:p>
      </dgm:t>
    </dgm:pt>
    <dgm:pt modelId="{03B7A21F-0AB3-4AE0-AAE6-329B3EDCF294}" type="sibTrans" cxnId="{94AD38B3-B231-4BE7-9973-CF747DACC515}">
      <dgm:prSet/>
      <dgm:spPr/>
      <dgm:t>
        <a:bodyPr/>
        <a:lstStyle/>
        <a:p>
          <a:endParaRPr lang="ru-RU"/>
        </a:p>
      </dgm:t>
    </dgm:pt>
    <dgm:pt modelId="{15310A1C-BF92-4F5F-A885-BB66383AFEA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Liberation Sans Narrow"/>
            </a:rPr>
            <a:t>Не предоставление уведомлений о размещении информации</a:t>
          </a:r>
          <a:endParaRPr lang="ru-RU" sz="1400" dirty="0">
            <a:latin typeface="Liberation Sans Narrow"/>
          </a:endParaRPr>
        </a:p>
      </dgm:t>
    </dgm:pt>
    <dgm:pt modelId="{06D20D74-B35C-4ABB-A231-CBACC3DAB977}" type="parTrans" cxnId="{B1135700-10BE-47FE-A1B1-F38495B9D365}">
      <dgm:prSet/>
      <dgm:spPr/>
      <dgm:t>
        <a:bodyPr/>
        <a:lstStyle/>
        <a:p>
          <a:endParaRPr lang="ru-RU"/>
        </a:p>
      </dgm:t>
    </dgm:pt>
    <dgm:pt modelId="{B0D7CAA9-CDA7-48FA-9DA7-5C071F2A1339}" type="sibTrans" cxnId="{B1135700-10BE-47FE-A1B1-F38495B9D365}">
      <dgm:prSet/>
      <dgm:spPr/>
      <dgm:t>
        <a:bodyPr/>
        <a:lstStyle/>
        <a:p>
          <a:endParaRPr lang="ru-RU"/>
        </a:p>
      </dgm:t>
    </dgm:pt>
    <dgm:pt modelId="{A1754745-4F7A-4B41-A504-EA0A7DFAC23E}" type="pres">
      <dgm:prSet presAssocID="{43132990-D8A8-4983-B81E-2B7AFBAB1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E1E2A-FB6E-4538-8542-F59B1038F4B9}" type="pres">
      <dgm:prSet presAssocID="{26B2A483-EAF6-4EFA-9AC9-0C5F6452F105}" presName="parentLin" presStyleCnt="0"/>
      <dgm:spPr/>
    </dgm:pt>
    <dgm:pt modelId="{100D7491-6130-48C9-934B-1341340B0C5A}" type="pres">
      <dgm:prSet presAssocID="{26B2A483-EAF6-4EFA-9AC9-0C5F6452F10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5A97E28-8529-4A49-9421-12ED2E9A8772}" type="pres">
      <dgm:prSet presAssocID="{26B2A483-EAF6-4EFA-9AC9-0C5F6452F105}" presName="parentText" presStyleLbl="node1" presStyleIdx="0" presStyleCnt="5" custScaleX="109720" custScaleY="478381" custLinFactNeighborX="-51392" custLinFactNeighborY="-92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3F3CA-C92B-4004-B8FC-1783CCC9420C}" type="pres">
      <dgm:prSet presAssocID="{26B2A483-EAF6-4EFA-9AC9-0C5F6452F105}" presName="negativeSpace" presStyleCnt="0"/>
      <dgm:spPr/>
    </dgm:pt>
    <dgm:pt modelId="{0DD9C4D0-9921-4183-B3BD-092A78A55759}" type="pres">
      <dgm:prSet presAssocID="{26B2A483-EAF6-4EFA-9AC9-0C5F6452F105}" presName="childText" presStyleLbl="conFgAcc1" presStyleIdx="0" presStyleCnt="5" custScaleX="82354" custScaleY="100573" custLinFactY="-53447" custLinFactNeighborX="1819" custLinFactNeighborY="-100000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3CD1D759-83AA-49A9-941F-24AAEAF31E1F}" type="pres">
      <dgm:prSet presAssocID="{740C5697-EE55-46C6-B327-012D2B4CFAA9}" presName="spaceBetweenRectangles" presStyleCnt="0"/>
      <dgm:spPr/>
    </dgm:pt>
    <dgm:pt modelId="{9981EE3A-246F-4E9D-ABA7-7A3C7FC42DC2}" type="pres">
      <dgm:prSet presAssocID="{AEB06B43-7F1A-4659-A9AF-E9173DEC0837}" presName="parentLin" presStyleCnt="0"/>
      <dgm:spPr/>
    </dgm:pt>
    <dgm:pt modelId="{7068224A-62A5-404D-AA61-1F84C34532FF}" type="pres">
      <dgm:prSet presAssocID="{AEB06B43-7F1A-4659-A9AF-E9173DEC083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51591F3-39D1-4A58-A2F0-91131B90ADB4}" type="pres">
      <dgm:prSet presAssocID="{AEB06B43-7F1A-4659-A9AF-E9173DEC0837}" presName="parentText" presStyleLbl="node1" presStyleIdx="1" presStyleCnt="5" custScaleX="111067" custScaleY="616416" custLinFactNeighborX="-64631" custLinFactNeighborY="-24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3D830-E54C-46CF-BACE-EC68803FE070}" type="pres">
      <dgm:prSet presAssocID="{AEB06B43-7F1A-4659-A9AF-E9173DEC0837}" presName="negativeSpace" presStyleCnt="0"/>
      <dgm:spPr/>
    </dgm:pt>
    <dgm:pt modelId="{44A0DDC2-BA43-4935-A2EF-C14619D3071D}" type="pres">
      <dgm:prSet presAssocID="{AEB06B43-7F1A-4659-A9AF-E9173DEC0837}" presName="childText" presStyleLbl="conFgAcc1" presStyleIdx="1" presStyleCnt="5" custScaleX="82353" custScaleY="100596" custLinFactNeighborX="1471" custLinFactNeighborY="24786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431A14D-18BE-4C76-823D-72450CE76554}" type="pres">
      <dgm:prSet presAssocID="{774F1E7C-CFC0-4130-B1C7-3BA3BD95B6C5}" presName="spaceBetweenRectangles" presStyleCnt="0"/>
      <dgm:spPr/>
    </dgm:pt>
    <dgm:pt modelId="{7141DB9F-4A4D-4CF4-8FCC-E99E20918404}" type="pres">
      <dgm:prSet presAssocID="{12E840A1-5D59-4D1C-A779-36BA27B14488}" presName="parentLin" presStyleCnt="0"/>
      <dgm:spPr/>
    </dgm:pt>
    <dgm:pt modelId="{C03C0699-C306-4888-A2DB-72CC7DDCC6CA}" type="pres">
      <dgm:prSet presAssocID="{12E840A1-5D59-4D1C-A779-36BA27B1448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730C133-FC59-4EF7-BFB4-557581D1BF62}" type="pres">
      <dgm:prSet presAssocID="{12E840A1-5D59-4D1C-A779-36BA27B14488}" presName="parentText" presStyleLbl="node1" presStyleIdx="2" presStyleCnt="5" custScaleX="109452" custScaleY="216092" custLinFactNeighborX="-48561" custLinFactNeighborY="24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E1CDA-B185-4A29-8B47-C539A0513A1F}" type="pres">
      <dgm:prSet presAssocID="{12E840A1-5D59-4D1C-A779-36BA27B14488}" presName="negativeSpace" presStyleCnt="0"/>
      <dgm:spPr/>
    </dgm:pt>
    <dgm:pt modelId="{41D43420-637A-437F-9E40-99966A0EB790}" type="pres">
      <dgm:prSet presAssocID="{12E840A1-5D59-4D1C-A779-36BA27B14488}" presName="childText" presStyleLbl="conFgAcc1" presStyleIdx="2" presStyleCnt="5" custScaleX="82352" custLinFactY="48664" custLinFactNeighborX="1802" custLinFactNeighborY="100000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867FF06-0545-4407-B403-66A940E1A8C1}" type="pres">
      <dgm:prSet presAssocID="{0218AC76-75A1-4EA8-A58C-A0E25D4DE041}" presName="spaceBetweenRectangles" presStyleCnt="0"/>
      <dgm:spPr/>
    </dgm:pt>
    <dgm:pt modelId="{68C15A2E-167A-4A01-89EC-6FE0329B4B63}" type="pres">
      <dgm:prSet presAssocID="{76EAF8E4-75C5-42A6-8068-1C7BD41DB9CD}" presName="parentLin" presStyleCnt="0"/>
      <dgm:spPr/>
    </dgm:pt>
    <dgm:pt modelId="{B6863A95-9B27-4114-A433-DFB76392C440}" type="pres">
      <dgm:prSet presAssocID="{76EAF8E4-75C5-42A6-8068-1C7BD41DB9CD}" presName="parentLeftMargin" presStyleLbl="node1" presStyleIdx="2" presStyleCnt="5" custScaleX="99996" custScaleY="130667"/>
      <dgm:spPr/>
      <dgm:t>
        <a:bodyPr/>
        <a:lstStyle/>
        <a:p>
          <a:endParaRPr lang="ru-RU"/>
        </a:p>
      </dgm:t>
    </dgm:pt>
    <dgm:pt modelId="{7949020D-625B-4BA7-B393-1BB1C457E254}" type="pres">
      <dgm:prSet presAssocID="{76EAF8E4-75C5-42A6-8068-1C7BD41DB9CD}" presName="parentText" presStyleLbl="node1" presStyleIdx="3" presStyleCnt="5" custScaleX="109576" custScaleY="224820" custLinFactNeighborX="-50037" custLinFactNeighborY="79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751C6-9085-417C-AFAF-DA8BC3CF07C0}" type="pres">
      <dgm:prSet presAssocID="{76EAF8E4-75C5-42A6-8068-1C7BD41DB9CD}" presName="negativeSpace" presStyleCnt="0"/>
      <dgm:spPr/>
    </dgm:pt>
    <dgm:pt modelId="{930696C3-0E56-4DD1-9B5D-30320744938F}" type="pres">
      <dgm:prSet presAssocID="{76EAF8E4-75C5-42A6-8068-1C7BD41DB9CD}" presName="childText" presStyleLbl="conFgAcc1" presStyleIdx="3" presStyleCnt="5" custScaleX="82352" custLinFactY="88050" custLinFactNeighborX="1637" custLinFactNeighborY="100000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ADA1D3D-0F21-4C31-917B-6AA2821ABF06}" type="pres">
      <dgm:prSet presAssocID="{03B7A21F-0AB3-4AE0-AAE6-329B3EDCF294}" presName="spaceBetweenRectangles" presStyleCnt="0"/>
      <dgm:spPr/>
    </dgm:pt>
    <dgm:pt modelId="{2C29DD4D-9347-4675-A250-15AD4A926708}" type="pres">
      <dgm:prSet presAssocID="{15310A1C-BF92-4F5F-A885-BB66383AFEAB}" presName="parentLin" presStyleCnt="0"/>
      <dgm:spPr/>
    </dgm:pt>
    <dgm:pt modelId="{777FB61C-0747-455A-BF70-F07DB1802668}" type="pres">
      <dgm:prSet presAssocID="{15310A1C-BF92-4F5F-A885-BB66383AFEAB}" presName="parentLeftMargin" presStyleLbl="node1" presStyleIdx="3" presStyleCnt="5" custScaleX="111347" custScaleY="224820" custLinFactNeighborX="-36399" custLinFactNeighborY="-52855"/>
      <dgm:spPr/>
      <dgm:t>
        <a:bodyPr/>
        <a:lstStyle/>
        <a:p>
          <a:endParaRPr lang="ru-RU"/>
        </a:p>
      </dgm:t>
    </dgm:pt>
    <dgm:pt modelId="{2B3E7815-53FB-4410-AFEC-E4509A10AC19}" type="pres">
      <dgm:prSet presAssocID="{15310A1C-BF92-4F5F-A885-BB66383AFEAB}" presName="parentText" presStyleLbl="node1" presStyleIdx="4" presStyleCnt="5" custScaleX="110186" custScaleY="251182" custLinFactY="13085" custLinFactNeighborX="-727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856B9-B26B-429E-AEAE-3075D2489BFD}" type="pres">
      <dgm:prSet presAssocID="{15310A1C-BF92-4F5F-A885-BB66383AFEAB}" presName="negativeSpace" presStyleCnt="0"/>
      <dgm:spPr/>
    </dgm:pt>
    <dgm:pt modelId="{0C912A4D-3485-405C-ACF7-A326F7D8BE34}" type="pres">
      <dgm:prSet presAssocID="{15310A1C-BF92-4F5F-A885-BB66383AFEAB}" presName="childText" presStyleLbl="conFgAcc1" presStyleIdx="4" presStyleCnt="5" custScaleX="82352" custLinFactY="90153" custLinFactNeighborX="1141" custLinFactNeighborY="100000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B1135700-10BE-47FE-A1B1-F38495B9D365}" srcId="{43132990-D8A8-4983-B81E-2B7AFBAB1E2B}" destId="{15310A1C-BF92-4F5F-A885-BB66383AFEAB}" srcOrd="4" destOrd="0" parTransId="{06D20D74-B35C-4ABB-A231-CBACC3DAB977}" sibTransId="{B0D7CAA9-CDA7-48FA-9DA7-5C071F2A1339}"/>
    <dgm:cxn modelId="{73854842-A2B5-4825-9295-48D78687F6F8}" type="presOf" srcId="{26B2A483-EAF6-4EFA-9AC9-0C5F6452F105}" destId="{05A97E28-8529-4A49-9421-12ED2E9A8772}" srcOrd="1" destOrd="0" presId="urn:microsoft.com/office/officeart/2005/8/layout/list1"/>
    <dgm:cxn modelId="{A74237BC-D489-47F9-A69B-FAD10E6E2C82}" type="presOf" srcId="{15310A1C-BF92-4F5F-A885-BB66383AFEAB}" destId="{2B3E7815-53FB-4410-AFEC-E4509A10AC19}" srcOrd="1" destOrd="0" presId="urn:microsoft.com/office/officeart/2005/8/layout/list1"/>
    <dgm:cxn modelId="{580FC32F-97F5-415E-8055-FF19C6C41017}" srcId="{43132990-D8A8-4983-B81E-2B7AFBAB1E2B}" destId="{AEB06B43-7F1A-4659-A9AF-E9173DEC0837}" srcOrd="1" destOrd="0" parTransId="{8B54EC9D-9CBC-44E0-9863-0A2C545B3D05}" sibTransId="{774F1E7C-CFC0-4130-B1C7-3BA3BD95B6C5}"/>
    <dgm:cxn modelId="{8C31952B-E410-4E5A-B53C-9BB230F5E921}" type="presOf" srcId="{43132990-D8A8-4983-B81E-2B7AFBAB1E2B}" destId="{A1754745-4F7A-4B41-A504-EA0A7DFAC23E}" srcOrd="0" destOrd="0" presId="urn:microsoft.com/office/officeart/2005/8/layout/list1"/>
    <dgm:cxn modelId="{6849B3CD-3258-4A70-9918-D2B387C6CCE3}" type="presOf" srcId="{12E840A1-5D59-4D1C-A779-36BA27B14488}" destId="{C03C0699-C306-4888-A2DB-72CC7DDCC6CA}" srcOrd="0" destOrd="0" presId="urn:microsoft.com/office/officeart/2005/8/layout/list1"/>
    <dgm:cxn modelId="{7C22EE71-4765-4737-BAB2-65774A85D35E}" type="presOf" srcId="{AEB06B43-7F1A-4659-A9AF-E9173DEC0837}" destId="{851591F3-39D1-4A58-A2F0-91131B90ADB4}" srcOrd="1" destOrd="0" presId="urn:microsoft.com/office/officeart/2005/8/layout/list1"/>
    <dgm:cxn modelId="{FDF4EFC8-8071-4DE7-BACB-CD850C85F830}" type="presOf" srcId="{76EAF8E4-75C5-42A6-8068-1C7BD41DB9CD}" destId="{B6863A95-9B27-4114-A433-DFB76392C440}" srcOrd="0" destOrd="0" presId="urn:microsoft.com/office/officeart/2005/8/layout/list1"/>
    <dgm:cxn modelId="{94AD38B3-B231-4BE7-9973-CF747DACC515}" srcId="{43132990-D8A8-4983-B81E-2B7AFBAB1E2B}" destId="{76EAF8E4-75C5-42A6-8068-1C7BD41DB9CD}" srcOrd="3" destOrd="0" parTransId="{09D395E4-CF72-45ED-B809-81BE148EC0B1}" sibTransId="{03B7A21F-0AB3-4AE0-AAE6-329B3EDCF294}"/>
    <dgm:cxn modelId="{F51D4A21-C85F-4EA0-9E54-8759DB497403}" type="presOf" srcId="{76EAF8E4-75C5-42A6-8068-1C7BD41DB9CD}" destId="{7949020D-625B-4BA7-B393-1BB1C457E254}" srcOrd="1" destOrd="0" presId="urn:microsoft.com/office/officeart/2005/8/layout/list1"/>
    <dgm:cxn modelId="{BF93DD2C-A479-40CC-9E62-04AFEC537493}" type="presOf" srcId="{26B2A483-EAF6-4EFA-9AC9-0C5F6452F105}" destId="{100D7491-6130-48C9-934B-1341340B0C5A}" srcOrd="0" destOrd="0" presId="urn:microsoft.com/office/officeart/2005/8/layout/list1"/>
    <dgm:cxn modelId="{5F093EA2-3CB6-4488-ACC7-C36A4C6D26E7}" srcId="{43132990-D8A8-4983-B81E-2B7AFBAB1E2B}" destId="{26B2A483-EAF6-4EFA-9AC9-0C5F6452F105}" srcOrd="0" destOrd="0" parTransId="{69EED5F1-5708-4F70-A7C1-572E39D36034}" sibTransId="{740C5697-EE55-46C6-B327-012D2B4CFAA9}"/>
    <dgm:cxn modelId="{EE0EDEA9-A8D2-4428-B954-E07EE056A2FE}" type="presOf" srcId="{AEB06B43-7F1A-4659-A9AF-E9173DEC0837}" destId="{7068224A-62A5-404D-AA61-1F84C34532FF}" srcOrd="0" destOrd="0" presId="urn:microsoft.com/office/officeart/2005/8/layout/list1"/>
    <dgm:cxn modelId="{9E04F3AD-216E-46E2-98F0-159A4000575F}" type="presOf" srcId="{12E840A1-5D59-4D1C-A779-36BA27B14488}" destId="{F730C133-FC59-4EF7-BFB4-557581D1BF62}" srcOrd="1" destOrd="0" presId="urn:microsoft.com/office/officeart/2005/8/layout/list1"/>
    <dgm:cxn modelId="{A96D3E7A-A331-4849-80F1-E612371CE244}" type="presOf" srcId="{15310A1C-BF92-4F5F-A885-BB66383AFEAB}" destId="{777FB61C-0747-455A-BF70-F07DB1802668}" srcOrd="0" destOrd="0" presId="urn:microsoft.com/office/officeart/2005/8/layout/list1"/>
    <dgm:cxn modelId="{3D1ED307-F0BB-429D-B59B-7FAB523A1C69}" srcId="{43132990-D8A8-4983-B81E-2B7AFBAB1E2B}" destId="{12E840A1-5D59-4D1C-A779-36BA27B14488}" srcOrd="2" destOrd="0" parTransId="{97F5B6F1-74DD-47FE-912B-A2AB4A334D7C}" sibTransId="{0218AC76-75A1-4EA8-A58C-A0E25D4DE041}"/>
    <dgm:cxn modelId="{E52B0724-3FEC-40C6-BAE5-72170210731F}" type="presParOf" srcId="{A1754745-4F7A-4B41-A504-EA0A7DFAC23E}" destId="{B29E1E2A-FB6E-4538-8542-F59B1038F4B9}" srcOrd="0" destOrd="0" presId="urn:microsoft.com/office/officeart/2005/8/layout/list1"/>
    <dgm:cxn modelId="{380EDEBF-AB38-4F76-B6AB-FA6405440A23}" type="presParOf" srcId="{B29E1E2A-FB6E-4538-8542-F59B1038F4B9}" destId="{100D7491-6130-48C9-934B-1341340B0C5A}" srcOrd="0" destOrd="0" presId="urn:microsoft.com/office/officeart/2005/8/layout/list1"/>
    <dgm:cxn modelId="{C74EB46B-2B80-4422-94A4-DF1EAD9179C7}" type="presParOf" srcId="{B29E1E2A-FB6E-4538-8542-F59B1038F4B9}" destId="{05A97E28-8529-4A49-9421-12ED2E9A8772}" srcOrd="1" destOrd="0" presId="urn:microsoft.com/office/officeart/2005/8/layout/list1"/>
    <dgm:cxn modelId="{FE3A1337-39B8-4ED4-BBEA-FE28F892E073}" type="presParOf" srcId="{A1754745-4F7A-4B41-A504-EA0A7DFAC23E}" destId="{A1E3F3CA-C92B-4004-B8FC-1783CCC9420C}" srcOrd="1" destOrd="0" presId="urn:microsoft.com/office/officeart/2005/8/layout/list1"/>
    <dgm:cxn modelId="{F322A83D-8E64-4A9C-8ED3-8D4C167F00DE}" type="presParOf" srcId="{A1754745-4F7A-4B41-A504-EA0A7DFAC23E}" destId="{0DD9C4D0-9921-4183-B3BD-092A78A55759}" srcOrd="2" destOrd="0" presId="urn:microsoft.com/office/officeart/2005/8/layout/list1"/>
    <dgm:cxn modelId="{50363F51-C30A-4185-836B-65893C2A3B38}" type="presParOf" srcId="{A1754745-4F7A-4B41-A504-EA0A7DFAC23E}" destId="{3CD1D759-83AA-49A9-941F-24AAEAF31E1F}" srcOrd="3" destOrd="0" presId="urn:microsoft.com/office/officeart/2005/8/layout/list1"/>
    <dgm:cxn modelId="{E1F46692-4C19-477F-91E7-445D88805EAD}" type="presParOf" srcId="{A1754745-4F7A-4B41-A504-EA0A7DFAC23E}" destId="{9981EE3A-246F-4E9D-ABA7-7A3C7FC42DC2}" srcOrd="4" destOrd="0" presId="urn:microsoft.com/office/officeart/2005/8/layout/list1"/>
    <dgm:cxn modelId="{064D2D26-FB75-441A-A02A-47C084AFB926}" type="presParOf" srcId="{9981EE3A-246F-4E9D-ABA7-7A3C7FC42DC2}" destId="{7068224A-62A5-404D-AA61-1F84C34532FF}" srcOrd="0" destOrd="0" presId="urn:microsoft.com/office/officeart/2005/8/layout/list1"/>
    <dgm:cxn modelId="{1F4804EC-0AE0-4DA0-B729-88B794420147}" type="presParOf" srcId="{9981EE3A-246F-4E9D-ABA7-7A3C7FC42DC2}" destId="{851591F3-39D1-4A58-A2F0-91131B90ADB4}" srcOrd="1" destOrd="0" presId="urn:microsoft.com/office/officeart/2005/8/layout/list1"/>
    <dgm:cxn modelId="{155B35C1-8D9E-4992-B164-716313E27ED9}" type="presParOf" srcId="{A1754745-4F7A-4B41-A504-EA0A7DFAC23E}" destId="{1693D830-E54C-46CF-BACE-EC68803FE070}" srcOrd="5" destOrd="0" presId="urn:microsoft.com/office/officeart/2005/8/layout/list1"/>
    <dgm:cxn modelId="{ADEEDB12-D426-42CE-8350-7174D0D28C24}" type="presParOf" srcId="{A1754745-4F7A-4B41-A504-EA0A7DFAC23E}" destId="{44A0DDC2-BA43-4935-A2EF-C14619D3071D}" srcOrd="6" destOrd="0" presId="urn:microsoft.com/office/officeart/2005/8/layout/list1"/>
    <dgm:cxn modelId="{24CDC6BC-1E8B-440B-95FF-8744F3F3FAEC}" type="presParOf" srcId="{A1754745-4F7A-4B41-A504-EA0A7DFAC23E}" destId="{5431A14D-18BE-4C76-823D-72450CE76554}" srcOrd="7" destOrd="0" presId="urn:microsoft.com/office/officeart/2005/8/layout/list1"/>
    <dgm:cxn modelId="{23BB4B50-6997-44D3-B47D-C0960D7A434F}" type="presParOf" srcId="{A1754745-4F7A-4B41-A504-EA0A7DFAC23E}" destId="{7141DB9F-4A4D-4CF4-8FCC-E99E20918404}" srcOrd="8" destOrd="0" presId="urn:microsoft.com/office/officeart/2005/8/layout/list1"/>
    <dgm:cxn modelId="{9EF620AC-EF7C-4E7B-8B81-27FBDCB2BD12}" type="presParOf" srcId="{7141DB9F-4A4D-4CF4-8FCC-E99E20918404}" destId="{C03C0699-C306-4888-A2DB-72CC7DDCC6CA}" srcOrd="0" destOrd="0" presId="urn:microsoft.com/office/officeart/2005/8/layout/list1"/>
    <dgm:cxn modelId="{0FDEE380-6D7A-4C79-A70B-D1762CBC743A}" type="presParOf" srcId="{7141DB9F-4A4D-4CF4-8FCC-E99E20918404}" destId="{F730C133-FC59-4EF7-BFB4-557581D1BF62}" srcOrd="1" destOrd="0" presId="urn:microsoft.com/office/officeart/2005/8/layout/list1"/>
    <dgm:cxn modelId="{A33679EC-2FAF-4602-AE65-947EDF29966D}" type="presParOf" srcId="{A1754745-4F7A-4B41-A504-EA0A7DFAC23E}" destId="{5E2E1CDA-B185-4A29-8B47-C539A0513A1F}" srcOrd="9" destOrd="0" presId="urn:microsoft.com/office/officeart/2005/8/layout/list1"/>
    <dgm:cxn modelId="{C2151B41-8F60-4C4B-B045-B2F2047B0537}" type="presParOf" srcId="{A1754745-4F7A-4B41-A504-EA0A7DFAC23E}" destId="{41D43420-637A-437F-9E40-99966A0EB790}" srcOrd="10" destOrd="0" presId="urn:microsoft.com/office/officeart/2005/8/layout/list1"/>
    <dgm:cxn modelId="{DE296836-E8BE-4F1C-A23C-08305F2E6943}" type="presParOf" srcId="{A1754745-4F7A-4B41-A504-EA0A7DFAC23E}" destId="{8867FF06-0545-4407-B403-66A940E1A8C1}" srcOrd="11" destOrd="0" presId="urn:microsoft.com/office/officeart/2005/8/layout/list1"/>
    <dgm:cxn modelId="{20896C7D-583A-4C85-AFED-75CF85628703}" type="presParOf" srcId="{A1754745-4F7A-4B41-A504-EA0A7DFAC23E}" destId="{68C15A2E-167A-4A01-89EC-6FE0329B4B63}" srcOrd="12" destOrd="0" presId="urn:microsoft.com/office/officeart/2005/8/layout/list1"/>
    <dgm:cxn modelId="{8E08756A-17E0-4C62-812C-47F31C5A18C8}" type="presParOf" srcId="{68C15A2E-167A-4A01-89EC-6FE0329B4B63}" destId="{B6863A95-9B27-4114-A433-DFB76392C440}" srcOrd="0" destOrd="0" presId="urn:microsoft.com/office/officeart/2005/8/layout/list1"/>
    <dgm:cxn modelId="{71A53542-FE52-4BB7-844E-A9D35A5AE99A}" type="presParOf" srcId="{68C15A2E-167A-4A01-89EC-6FE0329B4B63}" destId="{7949020D-625B-4BA7-B393-1BB1C457E254}" srcOrd="1" destOrd="0" presId="urn:microsoft.com/office/officeart/2005/8/layout/list1"/>
    <dgm:cxn modelId="{3E067CE3-4D73-4958-BCE9-3BBD15E7EED8}" type="presParOf" srcId="{A1754745-4F7A-4B41-A504-EA0A7DFAC23E}" destId="{3AA751C6-9085-417C-AFAF-DA8BC3CF07C0}" srcOrd="13" destOrd="0" presId="urn:microsoft.com/office/officeart/2005/8/layout/list1"/>
    <dgm:cxn modelId="{323065DE-1AFD-436E-8D05-EA623E3E360A}" type="presParOf" srcId="{A1754745-4F7A-4B41-A504-EA0A7DFAC23E}" destId="{930696C3-0E56-4DD1-9B5D-30320744938F}" srcOrd="14" destOrd="0" presId="urn:microsoft.com/office/officeart/2005/8/layout/list1"/>
    <dgm:cxn modelId="{F68CF4C0-3B7B-4147-B97D-1C791878315B}" type="presParOf" srcId="{A1754745-4F7A-4B41-A504-EA0A7DFAC23E}" destId="{0ADA1D3D-0F21-4C31-917B-6AA2821ABF06}" srcOrd="15" destOrd="0" presId="urn:microsoft.com/office/officeart/2005/8/layout/list1"/>
    <dgm:cxn modelId="{FDF4C58C-FD60-4540-B546-5FA526E024B9}" type="presParOf" srcId="{A1754745-4F7A-4B41-A504-EA0A7DFAC23E}" destId="{2C29DD4D-9347-4675-A250-15AD4A926708}" srcOrd="16" destOrd="0" presId="urn:microsoft.com/office/officeart/2005/8/layout/list1"/>
    <dgm:cxn modelId="{F8A2FF68-86BF-410F-AD44-E0EB06D8C31F}" type="presParOf" srcId="{2C29DD4D-9347-4675-A250-15AD4A926708}" destId="{777FB61C-0747-455A-BF70-F07DB1802668}" srcOrd="0" destOrd="0" presId="urn:microsoft.com/office/officeart/2005/8/layout/list1"/>
    <dgm:cxn modelId="{F9E96115-7D1F-46D6-80FD-E0DC6E484830}" type="presParOf" srcId="{2C29DD4D-9347-4675-A250-15AD4A926708}" destId="{2B3E7815-53FB-4410-AFEC-E4509A10AC19}" srcOrd="1" destOrd="0" presId="urn:microsoft.com/office/officeart/2005/8/layout/list1"/>
    <dgm:cxn modelId="{018511B8-7D7B-4C43-9325-703514733B9C}" type="presParOf" srcId="{A1754745-4F7A-4B41-A504-EA0A7DFAC23E}" destId="{527856B9-B26B-429E-AEAE-3075D2489BFD}" srcOrd="17" destOrd="0" presId="urn:microsoft.com/office/officeart/2005/8/layout/list1"/>
    <dgm:cxn modelId="{EA302811-A609-47DE-8BA7-BE08642442EB}" type="presParOf" srcId="{A1754745-4F7A-4B41-A504-EA0A7DFAC23E}" destId="{0C912A4D-3485-405C-ACF7-A326F7D8BE34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9C4D0-9921-4183-B3BD-092A78A55759}">
      <dsp:nvSpPr>
        <dsp:cNvPr id="0" name=""/>
        <dsp:cNvSpPr/>
      </dsp:nvSpPr>
      <dsp:spPr>
        <a:xfrm>
          <a:off x="104689" y="1027559"/>
          <a:ext cx="4739732" cy="17741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5A97E28-8529-4A49-9421-12ED2E9A8772}">
      <dsp:nvSpPr>
        <dsp:cNvPr id="0" name=""/>
        <dsp:cNvSpPr/>
      </dsp:nvSpPr>
      <dsp:spPr>
        <a:xfrm>
          <a:off x="139740" y="83373"/>
          <a:ext cx="4415995" cy="98852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276" tIns="0" rIns="152276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ans Narrow"/>
            </a:rPr>
            <a:t>Неосведомленность юридических лиц и индивидуальных предпринимателей о наличии обязательных требований по соблюдению стандартов раскрытия информации о регулируемой деятельности</a:t>
          </a:r>
          <a:endParaRPr lang="ru-RU" sz="1400" kern="1200" dirty="0">
            <a:latin typeface="Liberation Sans Narrow"/>
          </a:endParaRPr>
        </a:p>
      </dsp:txBody>
      <dsp:txXfrm>
        <a:off x="187996" y="131629"/>
        <a:ext cx="4319483" cy="892014"/>
      </dsp:txXfrm>
    </dsp:sp>
    <dsp:sp modelId="{44A0DDC2-BA43-4935-A2EF-C14619D3071D}">
      <dsp:nvSpPr>
        <dsp:cNvPr id="0" name=""/>
        <dsp:cNvSpPr/>
      </dsp:nvSpPr>
      <dsp:spPr>
        <a:xfrm>
          <a:off x="84660" y="2554661"/>
          <a:ext cx="4739674" cy="17745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851591F3-39D1-4A58-A2F0-91131B90ADB4}">
      <dsp:nvSpPr>
        <dsp:cNvPr id="0" name=""/>
        <dsp:cNvSpPr/>
      </dsp:nvSpPr>
      <dsp:spPr>
        <a:xfrm>
          <a:off x="101680" y="1324050"/>
          <a:ext cx="4470209" cy="127376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276" tIns="0" rIns="152276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ans Narrow"/>
            </a:rPr>
            <a:t>Недостаточное понимание важности и необходимости соблюдения требований стандартов раскрытия информации, поскольку они направлены на обеспечение открытости деятельности регулируемых организаций, доступности информации для неопределенного круга лиц (потребителей)</a:t>
          </a:r>
          <a:endParaRPr lang="ru-RU" sz="1400" kern="1200" dirty="0">
            <a:latin typeface="Liberation Sans Narrow"/>
          </a:endParaRPr>
        </a:p>
      </dsp:txBody>
      <dsp:txXfrm>
        <a:off x="163860" y="1386230"/>
        <a:ext cx="4345849" cy="1149402"/>
      </dsp:txXfrm>
    </dsp:sp>
    <dsp:sp modelId="{41D43420-637A-437F-9E40-99966A0EB790}">
      <dsp:nvSpPr>
        <dsp:cNvPr id="0" name=""/>
        <dsp:cNvSpPr/>
      </dsp:nvSpPr>
      <dsp:spPr>
        <a:xfrm>
          <a:off x="103710" y="3227399"/>
          <a:ext cx="4739617" cy="176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F730C133-FC59-4EF7-BFB4-557581D1BF62}">
      <dsp:nvSpPr>
        <dsp:cNvPr id="0" name=""/>
        <dsp:cNvSpPr/>
      </dsp:nvSpPr>
      <dsp:spPr>
        <a:xfrm>
          <a:off x="148023" y="2811344"/>
          <a:ext cx="4409515" cy="44653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276" tIns="0" rIns="152276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ans Narrow"/>
            </a:rPr>
            <a:t>Нарушение форм предоставления и (или) заполнения информации, подлежащей раскрытию</a:t>
          </a:r>
          <a:endParaRPr lang="ru-RU" sz="1400" kern="1200" dirty="0">
            <a:latin typeface="Liberation Sans Narrow"/>
          </a:endParaRPr>
        </a:p>
      </dsp:txBody>
      <dsp:txXfrm>
        <a:off x="169821" y="2833142"/>
        <a:ext cx="4365919" cy="402936"/>
      </dsp:txXfrm>
    </dsp:sp>
    <dsp:sp modelId="{930696C3-0E56-4DD1-9B5D-30320744938F}">
      <dsp:nvSpPr>
        <dsp:cNvPr id="0" name=""/>
        <dsp:cNvSpPr/>
      </dsp:nvSpPr>
      <dsp:spPr>
        <a:xfrm>
          <a:off x="94214" y="3872324"/>
          <a:ext cx="4739617" cy="176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949020D-625B-4BA7-B393-1BB1C457E254}">
      <dsp:nvSpPr>
        <dsp:cNvPr id="0" name=""/>
        <dsp:cNvSpPr/>
      </dsp:nvSpPr>
      <dsp:spPr>
        <a:xfrm>
          <a:off x="143764" y="3483057"/>
          <a:ext cx="4414510" cy="46456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276" tIns="0" rIns="15227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ans Narrow"/>
            </a:rPr>
            <a:t>Нарушение сроков предоставления информации</a:t>
          </a:r>
          <a:endParaRPr lang="ru-RU" sz="1400" kern="1200" dirty="0">
            <a:latin typeface="Liberation Sans Narrow"/>
          </a:endParaRPr>
        </a:p>
      </dsp:txBody>
      <dsp:txXfrm>
        <a:off x="166442" y="3505735"/>
        <a:ext cx="4369154" cy="419212"/>
      </dsp:txXfrm>
    </dsp:sp>
    <dsp:sp modelId="{0C912A4D-3485-405C-ACF7-A326F7D8BE34}">
      <dsp:nvSpPr>
        <dsp:cNvPr id="0" name=""/>
        <dsp:cNvSpPr/>
      </dsp:nvSpPr>
      <dsp:spPr>
        <a:xfrm>
          <a:off x="65668" y="4571476"/>
          <a:ext cx="4739617" cy="176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B3E7815-53FB-4410-AFEC-E4509A10AC19}">
      <dsp:nvSpPr>
        <dsp:cNvPr id="0" name=""/>
        <dsp:cNvSpPr/>
      </dsp:nvSpPr>
      <dsp:spPr>
        <a:xfrm>
          <a:off x="110865" y="4127083"/>
          <a:ext cx="4434750" cy="51904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276" tIns="0" rIns="15227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Liberation Sans Narrow"/>
            </a:rPr>
            <a:t>Не предоставление уведомлений о размещении информации</a:t>
          </a:r>
          <a:endParaRPr lang="ru-RU" sz="1400" kern="1200" dirty="0">
            <a:latin typeface="Liberation Sans Narrow"/>
          </a:endParaRPr>
        </a:p>
      </dsp:txBody>
      <dsp:txXfrm>
        <a:off x="136203" y="4152421"/>
        <a:ext cx="4384074" cy="46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6CAC6-EFBC-462C-BAA1-068B7BF3C5E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41ED-6CF0-45F0-8A0F-D62C653D7A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92774-C537-4B55-B0F4-0A740DC524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5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6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3866">
              <a:spcBef>
                <a:spcPts val="20"/>
              </a:spcBef>
            </a:pPr>
            <a:fld id="{81D60167-4931-47E6-BA6A-407CBD079E47}" type="slidenum">
              <a:rPr lang="ru-RU" spc="-7" smtClean="0"/>
              <a:pPr marL="33866">
                <a:spcBef>
                  <a:spcPts val="20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17466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410433"/>
          </a:xfrm>
        </p:spPr>
        <p:txBody>
          <a:bodyPr lIns="0" tIns="0" rIns="0" bIns="0"/>
          <a:lstStyle>
            <a:lvl1pPr>
              <a:defRPr sz="26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3773" y="1664715"/>
            <a:ext cx="6843607" cy="328231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3866">
              <a:spcBef>
                <a:spcPts val="20"/>
              </a:spcBef>
            </a:pPr>
            <a:fld id="{81D60167-4931-47E6-BA6A-407CBD079E47}" type="slidenum">
              <a:rPr lang="ru-RU" spc="-7" smtClean="0"/>
              <a:pPr marL="33866">
                <a:spcBef>
                  <a:spcPts val="20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181540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61184" y="4346447"/>
            <a:ext cx="2282613" cy="1717040"/>
          </a:xfrm>
          <a:custGeom>
            <a:avLst/>
            <a:gdLst/>
            <a:ahLst/>
            <a:cxnLst/>
            <a:rect l="l" t="t" r="r" b="b"/>
            <a:pathLst>
              <a:path w="1711960" h="1287779">
                <a:moveTo>
                  <a:pt x="0" y="1287780"/>
                </a:moveTo>
                <a:lnTo>
                  <a:pt x="1711452" y="1287780"/>
                </a:lnTo>
                <a:lnTo>
                  <a:pt x="1711452" y="0"/>
                </a:lnTo>
                <a:lnTo>
                  <a:pt x="0" y="0"/>
                </a:lnTo>
                <a:lnTo>
                  <a:pt x="0" y="1287780"/>
                </a:lnTo>
                <a:close/>
              </a:path>
            </a:pathLst>
          </a:custGeom>
          <a:solidFill>
            <a:srgbClr val="F8AD21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7" name="bk object 17"/>
          <p:cNvSpPr/>
          <p:nvPr/>
        </p:nvSpPr>
        <p:spPr>
          <a:xfrm>
            <a:off x="5783071" y="3204465"/>
            <a:ext cx="2282613" cy="2859193"/>
          </a:xfrm>
          <a:custGeom>
            <a:avLst/>
            <a:gdLst/>
            <a:ahLst/>
            <a:cxnLst/>
            <a:rect l="l" t="t" r="r" b="b"/>
            <a:pathLst>
              <a:path w="1711960" h="2144395">
                <a:moveTo>
                  <a:pt x="0" y="2144267"/>
                </a:moveTo>
                <a:lnTo>
                  <a:pt x="1711452" y="2144267"/>
                </a:lnTo>
                <a:lnTo>
                  <a:pt x="1711452" y="0"/>
                </a:lnTo>
                <a:lnTo>
                  <a:pt x="0" y="0"/>
                </a:lnTo>
                <a:lnTo>
                  <a:pt x="0" y="2144267"/>
                </a:lnTo>
                <a:close/>
              </a:path>
            </a:pathLst>
          </a:custGeom>
          <a:solidFill>
            <a:srgbClr val="017D9B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bk object 18"/>
          <p:cNvSpPr/>
          <p:nvPr/>
        </p:nvSpPr>
        <p:spPr>
          <a:xfrm>
            <a:off x="9204959" y="1834897"/>
            <a:ext cx="2282613" cy="4229100"/>
          </a:xfrm>
          <a:custGeom>
            <a:avLst/>
            <a:gdLst/>
            <a:ahLst/>
            <a:cxnLst/>
            <a:rect l="l" t="t" r="r" b="b"/>
            <a:pathLst>
              <a:path w="1711959" h="3171825">
                <a:moveTo>
                  <a:pt x="0" y="3171443"/>
                </a:moveTo>
                <a:lnTo>
                  <a:pt x="1711452" y="3171443"/>
                </a:lnTo>
                <a:lnTo>
                  <a:pt x="1711452" y="0"/>
                </a:lnTo>
                <a:lnTo>
                  <a:pt x="0" y="0"/>
                </a:lnTo>
                <a:lnTo>
                  <a:pt x="0" y="3171443"/>
                </a:lnTo>
                <a:close/>
              </a:path>
            </a:pathLst>
          </a:custGeom>
          <a:solidFill>
            <a:srgbClr val="23A038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9" name="bk object 19"/>
          <p:cNvSpPr/>
          <p:nvPr/>
        </p:nvSpPr>
        <p:spPr>
          <a:xfrm>
            <a:off x="1790192" y="1215137"/>
            <a:ext cx="0" cy="4848860"/>
          </a:xfrm>
          <a:custGeom>
            <a:avLst/>
            <a:gdLst/>
            <a:ahLst/>
            <a:cxnLst/>
            <a:rect l="l" t="t" r="r" b="b"/>
            <a:pathLst>
              <a:path h="3636645">
                <a:moveTo>
                  <a:pt x="0" y="363626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0" name="bk object 20"/>
          <p:cNvSpPr/>
          <p:nvPr/>
        </p:nvSpPr>
        <p:spPr>
          <a:xfrm>
            <a:off x="1706881" y="6063487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1" name="bk object 21"/>
          <p:cNvSpPr/>
          <p:nvPr/>
        </p:nvSpPr>
        <p:spPr>
          <a:xfrm>
            <a:off x="1706881" y="5457952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2" name="bk object 22"/>
          <p:cNvSpPr/>
          <p:nvPr/>
        </p:nvSpPr>
        <p:spPr>
          <a:xfrm>
            <a:off x="1706881" y="4852415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3" name="bk object 23"/>
          <p:cNvSpPr/>
          <p:nvPr/>
        </p:nvSpPr>
        <p:spPr>
          <a:xfrm>
            <a:off x="1706881" y="4244847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4" name="bk object 24"/>
          <p:cNvSpPr/>
          <p:nvPr/>
        </p:nvSpPr>
        <p:spPr>
          <a:xfrm>
            <a:off x="1706881" y="3639311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5" name="bk object 25"/>
          <p:cNvSpPr/>
          <p:nvPr/>
        </p:nvSpPr>
        <p:spPr>
          <a:xfrm>
            <a:off x="1706881" y="3033776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6" name="bk object 26"/>
          <p:cNvSpPr/>
          <p:nvPr/>
        </p:nvSpPr>
        <p:spPr>
          <a:xfrm>
            <a:off x="1706881" y="2428239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7" name="bk object 27"/>
          <p:cNvSpPr/>
          <p:nvPr/>
        </p:nvSpPr>
        <p:spPr>
          <a:xfrm>
            <a:off x="1706881" y="1820671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8" name="bk object 28"/>
          <p:cNvSpPr/>
          <p:nvPr/>
        </p:nvSpPr>
        <p:spPr>
          <a:xfrm>
            <a:off x="1706881" y="1215136"/>
            <a:ext cx="83820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9" name="bk object 29"/>
          <p:cNvSpPr/>
          <p:nvPr/>
        </p:nvSpPr>
        <p:spPr>
          <a:xfrm>
            <a:off x="1790192" y="6063487"/>
            <a:ext cx="10268373" cy="0"/>
          </a:xfrm>
          <a:custGeom>
            <a:avLst/>
            <a:gdLst/>
            <a:ahLst/>
            <a:cxnLst/>
            <a:rect l="l" t="t" r="r" b="b"/>
            <a:pathLst>
              <a:path w="7701280">
                <a:moveTo>
                  <a:pt x="0" y="0"/>
                </a:moveTo>
                <a:lnTo>
                  <a:pt x="77007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0" name="bk object 30"/>
          <p:cNvSpPr/>
          <p:nvPr/>
        </p:nvSpPr>
        <p:spPr>
          <a:xfrm>
            <a:off x="1790192" y="6063487"/>
            <a:ext cx="0" cy="83820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1" name="bk object 31"/>
          <p:cNvSpPr/>
          <p:nvPr/>
        </p:nvSpPr>
        <p:spPr>
          <a:xfrm>
            <a:off x="5212079" y="6063487"/>
            <a:ext cx="0" cy="83820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2" name="bk object 32"/>
          <p:cNvSpPr/>
          <p:nvPr/>
        </p:nvSpPr>
        <p:spPr>
          <a:xfrm>
            <a:off x="8636000" y="6063487"/>
            <a:ext cx="0" cy="83820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3" name="bk object 33"/>
          <p:cNvSpPr/>
          <p:nvPr/>
        </p:nvSpPr>
        <p:spPr>
          <a:xfrm>
            <a:off x="12057888" y="6063487"/>
            <a:ext cx="0" cy="83820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410433"/>
          </a:xfrm>
        </p:spPr>
        <p:txBody>
          <a:bodyPr lIns="0" tIns="0" rIns="0" bIns="0"/>
          <a:lstStyle>
            <a:lvl1pPr>
              <a:defRPr sz="26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3866">
              <a:spcBef>
                <a:spcPts val="20"/>
              </a:spcBef>
            </a:pPr>
            <a:fld id="{81D60167-4931-47E6-BA6A-407CBD079E47}" type="slidenum">
              <a:rPr lang="ru-RU" spc="-7" smtClean="0"/>
              <a:pPr marL="33866">
                <a:spcBef>
                  <a:spcPts val="20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352374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463" y="3766912"/>
            <a:ext cx="12177536" cy="292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410433"/>
          </a:xfrm>
        </p:spPr>
        <p:txBody>
          <a:bodyPr lIns="0" tIns="0" rIns="0" bIns="0"/>
          <a:lstStyle>
            <a:lvl1pPr>
              <a:defRPr sz="26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3866">
              <a:spcBef>
                <a:spcPts val="20"/>
              </a:spcBef>
            </a:pPr>
            <a:fld id="{81D60167-4931-47E6-BA6A-407CBD079E47}" type="slidenum">
              <a:rPr lang="ru-RU" spc="-7" smtClean="0"/>
              <a:pPr marL="33866">
                <a:spcBef>
                  <a:spcPts val="20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212636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098" y="78909"/>
            <a:ext cx="11926993" cy="480060"/>
          </a:xfrm>
          <a:custGeom>
            <a:avLst/>
            <a:gdLst/>
            <a:ahLst/>
            <a:cxnLst/>
            <a:rect l="l" t="t" r="r" b="b"/>
            <a:pathLst>
              <a:path w="8945245" h="360045">
                <a:moveTo>
                  <a:pt x="8535019" y="0"/>
                </a:moveTo>
                <a:lnTo>
                  <a:pt x="0" y="0"/>
                </a:lnTo>
                <a:lnTo>
                  <a:pt x="0" y="360044"/>
                </a:lnTo>
                <a:lnTo>
                  <a:pt x="8944975" y="360044"/>
                </a:lnTo>
                <a:lnTo>
                  <a:pt x="8535019" y="0"/>
                </a:lnTo>
                <a:close/>
              </a:path>
            </a:pathLst>
          </a:custGeom>
          <a:solidFill>
            <a:srgbClr val="43BBD6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3866">
              <a:spcBef>
                <a:spcPts val="20"/>
              </a:spcBef>
            </a:pPr>
            <a:fld id="{81D60167-4931-47E6-BA6A-407CBD079E47}" type="slidenum">
              <a:rPr lang="ru-RU" spc="-7" smtClean="0"/>
              <a:pPr marL="33866">
                <a:spcBef>
                  <a:spcPts val="20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59267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0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7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2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2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4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57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35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1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8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1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4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3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67FA-0C9B-45D0-A95D-ADC2B440BFBC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9D5A3-26B9-4A98-91E2-D15A477BE5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3773" y="1664715"/>
            <a:ext cx="68436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6372" y="6606785"/>
            <a:ext cx="2387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3866">
              <a:spcBef>
                <a:spcPts val="20"/>
              </a:spcBef>
            </a:pPr>
            <a:fld id="{81D60167-4931-47E6-BA6A-407CBD079E47}" type="slidenum">
              <a:rPr lang="ru-RU" spc="-7" smtClean="0"/>
              <a:pPr marL="33866">
                <a:spcBef>
                  <a:spcPts val="20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344688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C4BE-D3CE-4085-AD73-11206AB861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12B7-0095-4702-B48B-057E393F1F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mgov.ru/sltar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mgov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0797" y="2276856"/>
            <a:ext cx="10655300" cy="0"/>
          </a:xfrm>
          <a:custGeom>
            <a:avLst/>
            <a:gdLst/>
            <a:ahLst/>
            <a:cxnLst/>
            <a:rect l="l" t="t" r="r" b="b"/>
            <a:pathLst>
              <a:path w="7991475">
                <a:moveTo>
                  <a:pt x="0" y="0"/>
                </a:moveTo>
                <a:lnTo>
                  <a:pt x="7991475" y="0"/>
                </a:lnTo>
              </a:path>
            </a:pathLst>
          </a:custGeom>
          <a:ln w="190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9" y="2451541"/>
            <a:ext cx="9452187" cy="14227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1219170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Соблюдение обязательных требований законодательства в сфере государственного регулирования цен (тарифов) при проведении мероприятий по государственному контролю (надзору)</a:t>
            </a:r>
          </a:p>
          <a:p>
            <a:pPr algn="ctr" defTabSz="1219170"/>
            <a:endParaRPr lang="ru-RU" sz="1867" b="1" spc="-7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ctr" defTabSz="1219170"/>
            <a:r>
              <a:rPr lang="ru-RU" sz="1867" b="1" spc="-7" dirty="0">
                <a:solidFill>
                  <a:schemeClr val="bg1"/>
                </a:solidFill>
                <a:latin typeface="Tahoma"/>
                <a:cs typeface="Tahoma"/>
              </a:rPr>
              <a:t>Региональная служба по тарифам и ценам Камчатского края</a:t>
            </a:r>
            <a:endParaRPr sz="18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9" name="Рисунок 3" descr="Герб Камчатского кра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77" y="134463"/>
            <a:ext cx="958849" cy="12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7687" y="4206071"/>
            <a:ext cx="8671727" cy="226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3" y="1761272"/>
            <a:ext cx="10501018" cy="156966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стандартов раскрытия информации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680" y="4538097"/>
            <a:ext cx="10759440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333" b="1" i="1" dirty="0">
                <a:solidFill>
                  <a:schemeClr val="bg1"/>
                </a:solidFill>
                <a:latin typeface="Liberation Sans Narrow"/>
                <a:cs typeface="Liberation Sans Narrow"/>
              </a:rPr>
              <a:t>Рекомендации и разъяснения подконтрольным субъектам о соблюдении законодательства в сфере раскрытия информации находятся </a:t>
            </a:r>
            <a:r>
              <a:rPr lang="ru-RU" sz="1333" b="1" i="1" dirty="0" smtClean="0">
                <a:solidFill>
                  <a:schemeClr val="bg1"/>
                </a:solidFill>
                <a:latin typeface="Liberation Sans Narrow"/>
                <a:cs typeface="Liberation Sans Narrow"/>
              </a:rPr>
              <a:t>по ссылке </a:t>
            </a:r>
            <a:r>
              <a:rPr lang="en-US" sz="1333" b="1" i="1" dirty="0">
                <a:solidFill>
                  <a:srgbClr val="003399"/>
                </a:solidFill>
                <a:latin typeface="Liberation Sans Narrow"/>
                <a:cs typeface="Liberation Sans Narrow"/>
                <a:hlinkClick r:id="rId2"/>
              </a:rPr>
              <a:t>https://www.kamgov.ru/sltarif</a:t>
            </a:r>
            <a:r>
              <a:rPr lang="ru-RU" sz="1333" b="1" i="1" dirty="0">
                <a:solidFill>
                  <a:srgbClr val="003399"/>
                </a:solidFill>
                <a:latin typeface="Liberation Sans Narrow"/>
                <a:cs typeface="Liberation Sans Narrow"/>
              </a:rPr>
              <a:t> </a:t>
            </a:r>
            <a:r>
              <a:rPr lang="ru-RU" sz="1333" b="1" i="1" dirty="0">
                <a:solidFill>
                  <a:schemeClr val="bg1"/>
                </a:solidFill>
                <a:latin typeface="Liberation Sans Narrow"/>
                <a:cs typeface="Liberation Sans Narrow"/>
              </a:rPr>
              <a:t>в разделе «Стандарты раскрытия информации»</a:t>
            </a:r>
          </a:p>
        </p:txBody>
      </p:sp>
    </p:spTree>
    <p:extLst>
      <p:ext uri="{BB962C8B-B14F-4D97-AF65-F5344CB8AC3E}">
        <p14:creationId xmlns:p14="http://schemas.microsoft.com/office/powerpoint/2010/main" val="2966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>
          <a:xfrm>
            <a:off x="304688" y="481374"/>
            <a:ext cx="11379200" cy="861774"/>
          </a:xfrm>
          <a:custGeom>
            <a:avLst/>
            <a:gdLst/>
            <a:ahLst/>
            <a:cxnLst/>
            <a:rect l="l" t="t" r="r" b="b"/>
            <a:pathLst>
              <a:path w="8594725" h="360045">
                <a:moveTo>
                  <a:pt x="8122704" y="0"/>
                </a:moveTo>
                <a:lnTo>
                  <a:pt x="0" y="0"/>
                </a:lnTo>
                <a:lnTo>
                  <a:pt x="0" y="360044"/>
                </a:lnTo>
                <a:lnTo>
                  <a:pt x="8594128" y="360044"/>
                </a:lnTo>
                <a:lnTo>
                  <a:pt x="812270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причины нарушений в сфере стандартов </a:t>
            </a:r>
            <a:br>
              <a:rPr lang="ru-RU" sz="28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раскрытия информации и мероприятия по их устранению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5012249"/>
              </p:ext>
            </p:extLst>
          </p:nvPr>
        </p:nvGraphicFramePr>
        <p:xfrm>
          <a:off x="254960" y="1818640"/>
          <a:ext cx="5755315" cy="475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308699" y="1948613"/>
            <a:ext cx="6642140" cy="4110544"/>
            <a:chOff x="4519342" y="1239894"/>
            <a:chExt cx="4447276" cy="3084773"/>
          </a:xfrm>
          <a:solidFill>
            <a:srgbClr val="FFCCFF"/>
          </a:solidFill>
        </p:grpSpPr>
        <p:sp>
          <p:nvSpPr>
            <p:cNvPr id="12" name="Полилиния 11"/>
            <p:cNvSpPr/>
            <p:nvPr/>
          </p:nvSpPr>
          <p:spPr>
            <a:xfrm>
              <a:off x="4519342" y="1239894"/>
              <a:ext cx="4332821" cy="5695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21003" tIns="221003" rIns="221003" bIns="221003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Liberation Sans Narrow"/>
                </a:rPr>
                <a:t>Мероприятия по устранению нарушений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093039" y="1846733"/>
              <a:ext cx="215311" cy="38264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-1" tIns="56200" rIns="84301" bIns="56201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707053" y="2260433"/>
              <a:ext cx="1110041" cy="20642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9057" tIns="269057" rIns="269057" bIns="269057" numCol="1" spcCol="1270" anchor="ctr" anchorCtr="0">
              <a:noAutofit/>
            </a:bodyPr>
            <a:lstStyle/>
            <a:p>
              <a:pPr algn="ctr" defTabSz="4148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prstClr val="black"/>
                  </a:solidFill>
                  <a:latin typeface="+mj-lt"/>
                </a:rPr>
                <a:t>Определение перечня лиц, ответственных за систематическое ведение работы по стандартам раскрытия информации 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 rot="20140053">
              <a:off x="8259242" y="2100285"/>
              <a:ext cx="224076" cy="415589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56201" rIns="84300" bIns="5620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551807" y="2450415"/>
              <a:ext cx="931116" cy="15854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9057" tIns="269057" rIns="269057" bIns="269057" numCol="1" spcCol="1270" anchor="ctr" anchorCtr="0">
              <a:noAutofit/>
            </a:bodyPr>
            <a:lstStyle/>
            <a:p>
              <a:pPr algn="ctr" defTabSz="4148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prstClr val="black"/>
                  </a:solidFill>
                  <a:latin typeface="+mj-lt"/>
                </a:rPr>
                <a:t>Организация внутреннего контроля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 rot="11650101">
              <a:off x="4940095" y="1961295"/>
              <a:ext cx="239911" cy="406715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4300" tIns="56203" rIns="0" bIns="56200" numCol="1" spcCol="127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870184" y="2730408"/>
              <a:ext cx="1096434" cy="147155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69057" tIns="269057" rIns="269057" bIns="269057" numCol="1" spcCol="1270" anchor="ctr" anchorCtr="0">
              <a:noAutofit/>
            </a:bodyPr>
            <a:lstStyle/>
            <a:p>
              <a:pPr algn="ctr" defTabSz="4148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prstClr val="black"/>
                  </a:solidFill>
                  <a:latin typeface="+mj-lt"/>
                </a:rPr>
                <a:t>Проведение обучения сотрудников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1432" y="1433586"/>
            <a:ext cx="451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219170"/>
            <a:r>
              <a:rPr lang="ru-RU" sz="2400" b="1" dirty="0">
                <a:solidFill>
                  <a:schemeClr val="bg1"/>
                </a:solidFill>
                <a:latin typeface="Calibri"/>
              </a:rPr>
              <a:t>Основные причины нарушений: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94" y="5273301"/>
            <a:ext cx="906976" cy="9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31"/>
          <p:cNvSpPr/>
          <p:nvPr/>
        </p:nvSpPr>
        <p:spPr>
          <a:xfrm>
            <a:off x="5687669" y="5010947"/>
            <a:ext cx="932721" cy="932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5" descr="ÐÐ½Ð°Ð»Ð¸ÑÐ¸ÐºÐ° Ð±ÐµÑÐ¿Ð»Ð°ÑÐ½ÑÐ¹ Ð·Ð½Ð°ÑÐ¾Ðº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7" descr="ÐÐ½Ð°Ð»Ð¸ÑÐ¸ÐºÐ° Ð±ÐµÑÐ¿Ð»Ð°ÑÐ½ÑÐ¹ Ð·Ð½Ð°ÑÐ¾Ðº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46" y="5458641"/>
            <a:ext cx="838059" cy="8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525692" y="2746234"/>
            <a:ext cx="352425" cy="504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-1" tIns="56200" rIns="84301" bIns="5620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39539" y="3315118"/>
            <a:ext cx="1495425" cy="25812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69057" tIns="269057" rIns="269057" bIns="269057" numCol="1" spcCol="1270" anchor="ctr" anchorCtr="0">
            <a:noAutofit/>
          </a:bodyPr>
          <a:lstStyle/>
          <a:p>
            <a:pPr lvl="0"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Отслеживание изменений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</a:t>
            </a:r>
            <a:endParaRPr lang="ru-RU" sz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8" name="Рисунок 27" descr="Book 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5076824"/>
            <a:ext cx="11620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768" y="508242"/>
            <a:ext cx="7503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раскрытия информации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69110"/>
              </p:ext>
            </p:extLst>
          </p:nvPr>
        </p:nvGraphicFramePr>
        <p:xfrm>
          <a:off x="517894" y="1193505"/>
          <a:ext cx="11329114" cy="1951629"/>
        </p:xfrm>
        <a:graphic>
          <a:graphicData uri="http://schemas.openxmlformats.org/drawingml/2006/table">
            <a:tbl>
              <a:tblPr firstRow="1" bandRow="1"/>
              <a:tblGrid>
                <a:gridCol w="2379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127">
                  <a:extLst>
                    <a:ext uri="{9D8B030D-6E8A-4147-A177-3AD203B41FA5}">
                      <a16:colId xmlns:a16="http://schemas.microsoft.com/office/drawing/2014/main" xmlns="" val="750532593"/>
                    </a:ext>
                  </a:extLst>
                </a:gridCol>
                <a:gridCol w="3096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30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7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Вид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>
                        <a:latin typeface="Liberation Sans Narrow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Печатное издание</a:t>
                      </a:r>
                      <a:endParaRPr lang="ru-RU" sz="1400" dirty="0">
                        <a:latin typeface="Liberation Sans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Электронные средства массовой информации и сайт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Предоставление</a:t>
                      </a:r>
                      <a:r>
                        <a:rPr lang="ru-RU" sz="1400" baseline="0" dirty="0" smtClean="0"/>
                        <a:t> по запросу</a:t>
                      </a:r>
                      <a:endParaRPr lang="ru-RU" sz="1400" dirty="0">
                        <a:latin typeface="Liberation Sans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4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800" dirty="0" smtClean="0"/>
                        <a:t>Электроэнергия</a:t>
                      </a:r>
                      <a:endParaRPr lang="ru-RU" sz="1800" dirty="0">
                        <a:latin typeface="Liberation Sans Narrow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Да и (или) в случае невозможности размещения на официальном сайте  организации или ином официальном сайте в сети "Интернет", определяемом Правительством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Да и (или) ином официальном сайте в сети «Интернет», определяемом Правительством Российской Федерации</a:t>
                      </a:r>
                    </a:p>
                    <a:p>
                      <a:pPr algn="ctr"/>
                      <a:endParaRPr lang="ru-RU" sz="1100" dirty="0" smtClean="0">
                        <a:latin typeface="Liberation Sans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baseline="0" dirty="0" smtClean="0"/>
                        <a:t>На основании письменных запросов  заинтересованных лиц при условии возмещения ими расходов, связанных с предоставлением информации</a:t>
                      </a:r>
                      <a:endParaRPr lang="ru-RU" sz="1200" dirty="0">
                        <a:latin typeface="Liberation Sans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21169" y="3281013"/>
            <a:ext cx="7676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для раскрытия информации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540" y="4129641"/>
            <a:ext cx="107986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b="1" u="sng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 России от 8 октября 2014 года № 631/14 </a:t>
            </a:r>
            <a:r>
              <a:rPr lang="ru-RU" sz="1600" b="1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раскрытия информации субъектами оптового и розничных рынков электрической энергии, не являющимися субъектами естественных монополий</a:t>
            </a:r>
            <a:r>
              <a:rPr lang="ru-RU" sz="16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spcAft>
                <a:spcPts val="0"/>
              </a:spcAft>
            </a:pPr>
            <a:endParaRPr lang="ru-RU" sz="1400" b="1" dirty="0">
              <a:solidFill>
                <a:srgbClr val="FFFF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b="1" u="sng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тарифам от 24 октября 2017 года № 1831 - э </a:t>
            </a:r>
            <a:endParaRPr lang="ru-RU" sz="1600" b="1" u="sng" dirty="0" smtClean="0">
              <a:solidFill>
                <a:srgbClr val="FFFF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форм раскрытия информации субъектами рынков электрической энергии и мощности, являющимися субъектами естественных монополий</a:t>
            </a:r>
            <a:r>
              <a:rPr lang="ru-RU" sz="16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FFFF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204" y="6097502"/>
            <a:ext cx="110297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sz="1333" b="1" i="1" dirty="0">
                <a:solidFill>
                  <a:schemeClr val="bg1"/>
                </a:solidFill>
                <a:latin typeface="Liberation Sans Narrow"/>
                <a:cs typeface="Liberation Sans Narrow"/>
              </a:rPr>
              <a:t>Приказом ФАС России от 22 января 2010 года № 27 утвержден порядок хранения раскрытой информации субъектами оптового и розничного рынков электрической </a:t>
            </a:r>
            <a:r>
              <a:rPr lang="ru-RU" sz="1333" b="1" i="1" dirty="0" smtClean="0">
                <a:solidFill>
                  <a:schemeClr val="bg1"/>
                </a:solidFill>
                <a:latin typeface="Liberation Sans Narrow"/>
                <a:cs typeface="Liberation Sans Narrow"/>
              </a:rPr>
              <a:t>энергии</a:t>
            </a:r>
            <a:endParaRPr lang="ru-RU" sz="1333" b="1" i="1" dirty="0">
              <a:solidFill>
                <a:schemeClr val="bg1"/>
              </a:solidFill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644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22" y="504445"/>
            <a:ext cx="11120967" cy="923330"/>
          </a:xfrm>
          <a:noFill/>
        </p:spPr>
        <p:txBody>
          <a:bodyPr/>
          <a:lstStyle/>
          <a:p>
            <a:pPr algn="ctr"/>
            <a:r>
              <a:rPr lang="ru-RU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Раскрытие информации организациями в сфере электроэнергетики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40" y="1772920"/>
            <a:ext cx="28448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апреля (</a:t>
            </a:r>
            <a:r>
              <a:rPr lang="ru-RU" sz="1333" b="1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333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«а» п. 12) </a:t>
            </a:r>
          </a:p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 при наличии ИПР</a:t>
            </a:r>
          </a:p>
          <a:p>
            <a:pPr algn="ctr" defTabSz="1219170">
              <a:lnSpc>
                <a:spcPct val="115000"/>
              </a:lnSpc>
            </a:pPr>
            <a:endParaRPr lang="ru-RU" sz="1467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15000"/>
              </a:lnSpc>
            </a:pPr>
            <a:r>
              <a:rPr lang="ru-RU" sz="12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67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5175" y="1783189"/>
            <a:ext cx="3302000" cy="2753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Ежегодно, за 10 дней до представления в регулирующий орган предложения об установлении цен (тарифов) </a:t>
            </a:r>
          </a:p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333" b="1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333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«г» п. 12)</a:t>
            </a:r>
          </a:p>
          <a:p>
            <a:pPr algn="ctr" defTabSz="1219170">
              <a:lnSpc>
                <a:spcPct val="115000"/>
              </a:lnSpc>
            </a:pPr>
            <a:endParaRPr lang="ru-RU" sz="1467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15000"/>
              </a:lnSpc>
            </a:pPr>
            <a:r>
              <a:rPr lang="ru-RU" sz="12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официальных сайтах регулируемых организаций или ином официальном сайте в сети «Интернет», и (или) в периодическом печатном издании, в котором публикуются нормативные правовые акты органа исполнительной власти в области регулирования тарифов)</a:t>
            </a:r>
            <a:endParaRPr lang="ru-RU" sz="1467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3521" y="1772920"/>
            <a:ext cx="3035300" cy="23368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июня </a:t>
            </a:r>
          </a:p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333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333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«а» п. 12) </a:t>
            </a:r>
          </a:p>
          <a:p>
            <a:pPr algn="ctr" defTabSz="1219170">
              <a:lnSpc>
                <a:spcPct val="115000"/>
              </a:lnSpc>
            </a:pPr>
            <a:r>
              <a:rPr lang="ru-RU" sz="1333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 случае отсутствия ИПР</a:t>
            </a:r>
          </a:p>
          <a:p>
            <a:pPr algn="ctr" defTabSz="1219170">
              <a:lnSpc>
                <a:spcPct val="115000"/>
              </a:lnSpc>
            </a:pPr>
            <a:endParaRPr lang="ru-RU" sz="14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15000"/>
              </a:lnSpc>
            </a:pPr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электронных средствах массовой информации, на официальных сайтах субъектов рынков электрической энергии или ином официальном сайте в сети «Интернет», и (или) в официальном печатном издании)</a:t>
            </a:r>
            <a:endParaRPr lang="ru-RU" sz="14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419806" y="5640119"/>
            <a:ext cx="10999588" cy="646331"/>
          </a:xfrm>
        </p:spPr>
        <p:txBody>
          <a:bodyPr/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4030" y="530333"/>
            <a:ext cx="11120967" cy="923330"/>
          </a:xfrm>
          <a:noFill/>
        </p:spPr>
        <p:txBody>
          <a:bodyPr/>
          <a:lstStyle/>
          <a:p>
            <a:pPr algn="ctr"/>
            <a:r>
              <a:rPr lang="ru-RU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Раскрытие информации сетевыми организациями в сфере электроэнергетики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7563" y="6236473"/>
            <a:ext cx="10999588" cy="495922"/>
          </a:xfrm>
        </p:spPr>
        <p:txBody>
          <a:bodyPr/>
          <a:lstStyle/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1520" y="1597774"/>
            <a:ext cx="2235200" cy="119114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 марта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«а», абз.1-5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«з», абз.2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«о»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3787" y="1638194"/>
            <a:ext cx="2206624" cy="1081269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(абз.6-8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«е» п. 19)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2408" y="2879276"/>
            <a:ext cx="2083709" cy="130268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мере обновления, но не реже одного раза в месяц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(абз.9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«т»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4062" y="2853179"/>
            <a:ext cx="1678948" cy="1431624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 письменному запросу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«р»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течение 7 дней с момента поступления запроса)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144" y="1678834"/>
            <a:ext cx="1746977" cy="99788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9817" y="1593867"/>
            <a:ext cx="2565687" cy="118489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 апреля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«б» п. 12)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 и (или) в печатных средствах массовой информации)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9916" y="2868812"/>
            <a:ext cx="1670187" cy="130328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раза в год в конце каждого полугодия текущего года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«ж»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(субъектам оперативно-диспетчерского управления)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8640" y="1587614"/>
            <a:ext cx="1690979" cy="119114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1 апреля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«с»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95402" y="2841718"/>
            <a:ext cx="2301860" cy="184846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5 дней со дня поступления в сетевую организацию решения регулирующего органа об установлении тарифов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«б»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870" y="2883660"/>
            <a:ext cx="2758737" cy="163404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10 дней до представления в регулирующий орган сведений о расходах за технологическое присоединение (план)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«в»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территориальной сетевой организации или ином официальном сайте в сети «Интернет», и (или) в периодическом печатном издании)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9823" y="4912313"/>
            <a:ext cx="4894911" cy="117698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Ежеквартально, не позднее чем через 45 дней после окончания отчетного квартала, а также ежегодно, до 1 апреля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«н» п. 19)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</a:t>
            </a:r>
            <a:r>
              <a:rPr lang="en-US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5327" y="4320791"/>
            <a:ext cx="5829129" cy="365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/>
              <a:t>В части инвестиционных программ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3854" y="4902154"/>
            <a:ext cx="5995811" cy="1198684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 марта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«м» п. 19)</a:t>
            </a:r>
          </a:p>
          <a:p>
            <a:pPr lvl="0"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(https://invest.gosuslugi.ru) с использованием усиленной квалифицированной электронной подписи)</a:t>
            </a:r>
          </a:p>
          <a:p>
            <a:pPr lvl="0" algn="ctr"/>
            <a:r>
              <a:rPr lang="ru-RU" sz="10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раскрывается в форме электронных документов в соответствии с формами, правилами заполнения указанных форм и требованиями к их форматам раскрытия, утвержденными Минэнерго России</a:t>
            </a:r>
            <a:endParaRPr lang="ru-RU" sz="1067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079631" y="4682533"/>
            <a:ext cx="1115367" cy="20946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низ 19"/>
          <p:cNvSpPr/>
          <p:nvPr/>
        </p:nvSpPr>
        <p:spPr>
          <a:xfrm>
            <a:off x="7549502" y="4692581"/>
            <a:ext cx="1142322" cy="20957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5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6401" y="381000"/>
            <a:ext cx="1158239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Раскрытие </a:t>
            </a:r>
            <a:r>
              <a:rPr lang="ru-RU" sz="3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информации субъектами оперативно-диспетчерского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3367" y="1451080"/>
            <a:ext cx="1524000" cy="126672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 письменному запросу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(абз.6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течение 7 дней с момента поступления запроса)</a:t>
            </a:r>
            <a:endParaRPr lang="ru-RU" sz="9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444333" y="5631823"/>
            <a:ext cx="10934867" cy="738664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Субъектами оперативно-диспетчерского управления в технологически изолированных территориальных электроэнергетических системах информация раскрывается по соответствующей технологически изолированной территориальной электроэнергетической </a:t>
            </a:r>
            <a:r>
              <a:rPr lang="ru-RU" i="1" dirty="0" smtClean="0">
                <a:solidFill>
                  <a:schemeClr val="bg1"/>
                </a:solidFill>
              </a:rPr>
              <a:t>системе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400" y="1404939"/>
            <a:ext cx="1524000" cy="90646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реже одного раза в год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«а»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издании)</a:t>
            </a:r>
            <a:endParaRPr lang="ru-RU" sz="9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6891" y="1407333"/>
            <a:ext cx="1524000" cy="171686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марта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(абз.27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4819" y="1430158"/>
            <a:ext cx="1524000" cy="160038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(абз.7-8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31001" y="1430158"/>
            <a:ext cx="1524000" cy="160038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(абз.13-16, 33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7184" y="1430157"/>
            <a:ext cx="1524000" cy="1389243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(абз.2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584" y="4001425"/>
            <a:ext cx="5384617" cy="125637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15 апреля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 п. 30)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(https://invest.gosuslugi.ru) с использованием усиленной квалифицированной электронной подписи)</a:t>
            </a:r>
          </a:p>
          <a:p>
            <a:pPr algn="ctr"/>
            <a:r>
              <a:rPr lang="ru-RU" sz="106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раскрывается в форме электронных документов в соответствии с формами, правилами заполнения указанных форм и требованиями к их форматам раскрытия, утвержденными Минэнерго России</a:t>
            </a:r>
            <a:endParaRPr lang="ru-RU" sz="1067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9574" y="4001423"/>
            <a:ext cx="5384617" cy="125637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Ежеквартально, не позднее чем через 45 дней после окончания отчетного квартала, а также ежегодно, до 1 апреля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«е» п. 30)</a:t>
            </a:r>
          </a:p>
          <a:p>
            <a:pPr lvl="0"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</a:t>
            </a:r>
            <a:r>
              <a:rPr lang="en-US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279693" y="3666478"/>
            <a:ext cx="1071243" cy="3048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Стрелка вниз 17"/>
          <p:cNvSpPr/>
          <p:nvPr/>
        </p:nvSpPr>
        <p:spPr>
          <a:xfrm>
            <a:off x="7319665" y="3666477"/>
            <a:ext cx="1100853" cy="30480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2953673" y="3248407"/>
            <a:ext cx="6011800" cy="4004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части инвестиционных программам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2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1319" y="574040"/>
            <a:ext cx="1165860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Раскрытие </a:t>
            </a:r>
            <a:r>
              <a:rPr lang="ru-RU" sz="3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информации производителями электрической энергии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1498600"/>
            <a:ext cx="3251200" cy="24384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июня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(п. 35, 37-38)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издании)</a:t>
            </a:r>
          </a:p>
          <a:p>
            <a:pPr algn="ctr"/>
            <a:endParaRPr lang="ru-RU" sz="1067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6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размещение сведений о составе и характере раскрываемой информации со ссылкой на адрес сайта в сети «Интернет», где информация размещается в полном объеме.</a:t>
            </a:r>
          </a:p>
          <a:p>
            <a:pPr algn="ctr"/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2717800"/>
            <a:ext cx="4368800" cy="23876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15 апреля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 35, 37-38)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</a:t>
            </a:r>
            <a:r>
              <a:rPr lang="en-US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подписи)</a:t>
            </a:r>
          </a:p>
          <a:p>
            <a:pPr lvl="0" algn="ctr"/>
            <a:endParaRPr lang="ru-RU" sz="1067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06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в </a:t>
            </a:r>
            <a:r>
              <a:rPr lang="ru-RU" sz="1067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абз</a:t>
            </a:r>
            <a:r>
              <a:rPr lang="ru-RU" sz="1067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2 - 8 п 36 раскрывается в форме электронных документов в соответствии с формами, правилами заполнения указанных форм и требованиями к их форматам раскрытия, утвержденными Минэнерго России</a:t>
            </a:r>
          </a:p>
          <a:p>
            <a:pPr lvl="0" algn="ctr"/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1498600"/>
            <a:ext cx="4368800" cy="711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 части инвестиционных программ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415313" y="2209800"/>
            <a:ext cx="1271675" cy="508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399709" y="5730554"/>
            <a:ext cx="11336765" cy="646331"/>
          </a:xfrm>
        </p:spPr>
        <p:txBody>
          <a:bodyPr/>
          <a:lstStyle/>
          <a:p>
            <a:pPr algn="ctr"/>
            <a:r>
              <a:rPr lang="ru-RU" sz="1400" b="1" i="1" dirty="0">
                <a:solidFill>
                  <a:schemeClr val="bg1"/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8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960" y="614680"/>
            <a:ext cx="11440160" cy="923330"/>
          </a:xfrm>
          <a:noFill/>
        </p:spPr>
        <p:txBody>
          <a:bodyPr/>
          <a:lstStyle/>
          <a:p>
            <a:pPr algn="ctr"/>
            <a:r>
              <a:rPr lang="ru-RU" sz="30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Раскрытие </a:t>
            </a:r>
            <a:r>
              <a:rPr lang="ru-RU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информации гарантирующими поставщиками, энергоснабжающими и энергосбытовыми организациями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6913" y="2129383"/>
            <a:ext cx="2153377" cy="14224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реже одного раза в год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«а-в» за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абз.5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«в» п. 45)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издании)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2137725"/>
            <a:ext cx="2032000" cy="1217563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 п. 45, 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«ж» п 49)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электронных средствах массовой информации)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1346" y="2144797"/>
            <a:ext cx="2349999" cy="1422409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 письменному запросу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 п. 45)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течение 7 дней с момента поступления запроса)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2400" y="2141851"/>
            <a:ext cx="2235200" cy="1217563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июня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«е» п. 45)</a:t>
            </a:r>
          </a:p>
          <a:p>
            <a:pPr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издании)</a:t>
            </a:r>
            <a:endParaRPr lang="ru-RU" sz="10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8945" y="4487522"/>
            <a:ext cx="7924800" cy="767293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15 апреля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(п. 46)</a:t>
            </a:r>
          </a:p>
          <a:p>
            <a:pPr lvl="0" algn="ctr"/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</a:t>
            </a:r>
            <a:r>
              <a:rPr lang="en-US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1067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319323" y="5851134"/>
            <a:ext cx="11427200" cy="6155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kern="0" dirty="0">
                <a:solidFill>
                  <a:schemeClr val="bg1"/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4988" y="3737128"/>
            <a:ext cx="6380703" cy="428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b="1" dirty="0"/>
              <a:t>В части инвестиционных программ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865745" y="4197908"/>
            <a:ext cx="711200" cy="28961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7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437" y="832467"/>
            <a:ext cx="8225932" cy="461665"/>
          </a:xfrm>
          <a:solidFill>
            <a:schemeClr val="tx2"/>
          </a:solidFill>
        </p:spPr>
        <p:txBody>
          <a:bodyPr/>
          <a:lstStyle/>
          <a:p>
            <a:r>
              <a:rPr lang="ru-RU" sz="3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Ведение раздельного учета </a:t>
            </a:r>
            <a:r>
              <a:rPr lang="ru-RU" sz="30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расходов и доходов</a:t>
            </a:r>
            <a:endParaRPr lang="ru-RU" sz="3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159" y="1644621"/>
            <a:ext cx="10761784" cy="615553"/>
          </a:xfrm>
          <a:solidFill>
            <a:schemeClr val="tx2"/>
          </a:solidFill>
        </p:spPr>
        <p:txBody>
          <a:bodyPr/>
          <a:lstStyle/>
          <a:p>
            <a:pPr indent="457200" algn="ctr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Юридические лица и индивидуальные предприниматели, осуществляющие регулируемые виды деятельности, обязаны вести раздельный учет расходов и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887" y="3140018"/>
            <a:ext cx="4372496" cy="13488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Федеральный закон от 26.03.2003 № 35-ФЗ 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Об электроэнергетике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</a:p>
          <a:p>
            <a:pPr algn="ctr"/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татьи 23 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43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4344" y="4900518"/>
            <a:ext cx="4388725" cy="16499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Приказ Минэнерго РФ от 13.12.2011 N 585 "Об утверждении Порядка ведения раздельного учета доходов и расходов субъектами естественных монополий в сфере услуг по передаче электрической энергии и оперативно-диспетчерскому управлению в электроэнергетике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"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28543" y="2395435"/>
            <a:ext cx="10972800" cy="42394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EEECE1">
                    <a:lumMod val="10000"/>
                  </a:srgbClr>
                </a:solidFill>
              </a:rPr>
              <a:t>Нормативно-правовые </a:t>
            </a:r>
            <a:r>
              <a:rPr lang="ru-RU" sz="2400" b="1" dirty="0" smtClean="0">
                <a:solidFill>
                  <a:srgbClr val="EEECE1">
                    <a:lumMod val="10000"/>
                  </a:srgbClr>
                </a:solidFill>
              </a:rPr>
              <a:t>акты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</a:rPr>
              <a:t>:</a:t>
            </a:r>
            <a:endParaRPr lang="ru-RU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212080" y="3034145"/>
            <a:ext cx="6309360" cy="171242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"/>
              </a:rPr>
              <a:t>Статья 23 часть 2 - обязательный раздельный учет организациями, осуществляющими регулируемые виды деятельности, объема продукции (услуг), доходов и расходов на производство, передачу и сбыт электрической энергии;</a:t>
            </a:r>
          </a:p>
          <a:p>
            <a:pPr lvl="0" algn="just"/>
            <a:endParaRPr lang="ru-RU" sz="1400" b="1" dirty="0">
              <a:solidFill>
                <a:srgbClr val="002060"/>
              </a:solidFill>
              <a:latin typeface=""/>
            </a:endParaRP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"/>
              </a:rPr>
              <a:t>Статья 43 - Особенности ведения учета доходов, продукции и затрат по видам деятельности в сфере электроэнергетики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206538" y="4965469"/>
            <a:ext cx="6309360" cy="153785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"/>
              </a:rPr>
              <a:t> Порядок ведения раздельного учета доходов и расходов субъектами естественных монополий в сфере услуг по передаче электрической энергии и оперативно-диспетчерскому управлению в электроэнергетике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829693" y="5270269"/>
            <a:ext cx="374073" cy="90608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840777" y="3369426"/>
            <a:ext cx="374073" cy="90608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24" y="832467"/>
            <a:ext cx="11344589" cy="1107996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 об установлении </a:t>
            </a:r>
            <a:r>
              <a:rPr 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тарифов </a:t>
            </a:r>
            <a:r>
              <a:rPr lang="ru-RU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(или) их предельных уровней на электрическую энергию (мощность) и на услуги по передаче электрической энергии по электрическим сетям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noProof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524" y="4146891"/>
            <a:ext cx="2459532" cy="1821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до 1 мая, предшествующего очередному периоду регулирования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(п. 12)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49605" y="2244709"/>
            <a:ext cx="10343775" cy="42394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Нормативно-правовые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202080" y="2905556"/>
            <a:ext cx="7444337" cy="91281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"/>
              </a:rPr>
              <a:t>Правила </a:t>
            </a:r>
            <a:r>
              <a:rPr lang="ru-RU" sz="1400" b="1" dirty="0">
                <a:solidFill>
                  <a:srgbClr val="002060"/>
                </a:solidFill>
                <a:latin typeface=""/>
              </a:rPr>
              <a:t>государственного регулирования (пересмотра, применения) цен (тарифов) в электроэнергетике, утвержденные постановлением Правительства Российской Федерации от 29.12.2011 № 1178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37623" y="4158613"/>
            <a:ext cx="2568389" cy="18101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(для впервые заявившихся на регулирование)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срок не установлен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(п. 18)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46901" y="4140191"/>
            <a:ext cx="1832149" cy="1728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Перечень документов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(п. 12, 17)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16545" y="4150241"/>
            <a:ext cx="4099727" cy="1788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Дополнительные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материалы к предложениям об установлении цен (тарифов) по своей инициативе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не позднее 30 рабочих дней до даты наступления очередного периода регулирования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+mj-lt"/>
              </a:rPr>
              <a:t>(п. 12)</a:t>
            </a:r>
          </a:p>
        </p:txBody>
      </p:sp>
      <p:sp>
        <p:nvSpPr>
          <p:cNvPr id="23" name="Текст 9"/>
          <p:cNvSpPr txBox="1">
            <a:spLocks/>
          </p:cNvSpPr>
          <p:nvPr/>
        </p:nvSpPr>
        <p:spPr>
          <a:xfrm>
            <a:off x="562708" y="6081674"/>
            <a:ext cx="10801978" cy="6155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Пересмотр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 с </a:t>
            </a:r>
            <a:r>
              <a:rPr lang="ru-RU" sz="1600" b="1" i="1" kern="0" dirty="0">
                <a:solidFill>
                  <a:schemeClr val="bg1"/>
                </a:solidFill>
              </a:rPr>
              <a:t>целью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корректировок </a:t>
            </a:r>
            <a:r>
              <a:rPr lang="ru-RU" sz="1600" b="1" i="1" kern="0" dirty="0">
                <a:solidFill>
                  <a:schemeClr val="bg1"/>
                </a:solidFill>
              </a:rPr>
              <a:t>долгосрочных тарифов, осуществляется в том же порядке, </a:t>
            </a:r>
            <a:endParaRPr lang="ru-RU" sz="1600" b="1" i="1" kern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что </a:t>
            </a:r>
            <a:r>
              <a:rPr lang="ru-RU" sz="1600" b="1" i="1" kern="0" dirty="0">
                <a:solidFill>
                  <a:schemeClr val="bg1"/>
                </a:solidFill>
              </a:rPr>
              <a:t>и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установление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</a:t>
            </a:r>
            <a:endParaRPr lang="ru-RU" sz="1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4884" y="3246490"/>
            <a:ext cx="10329705" cy="2796863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CCFF"/>
                </a:solidFill>
              </a:rPr>
              <a:t>Приказ РСТ Камчатского края № 309-ОД от 13.12.2019 года</a:t>
            </a:r>
          </a:p>
          <a:p>
            <a:pPr algn="ctr"/>
            <a:r>
              <a:rPr lang="ru-RU" sz="2400" b="1" dirty="0" smtClean="0">
                <a:solidFill>
                  <a:srgbClr val="99CCFF"/>
                </a:solidFill>
              </a:rPr>
              <a:t>«Об утверждении Руководства по соблюдению обязательных требований»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https://www.kamgov.ru/</a:t>
            </a:r>
            <a:r>
              <a:rPr lang="ru-RU" sz="2000" dirty="0" smtClean="0">
                <a:solidFill>
                  <a:schemeClr val="bg1"/>
                </a:solidFill>
              </a:rPr>
              <a:t> РСТ Камчатского края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Региональный государственный контроль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Профилактика нарушений обязательных требований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Руководства, доклады, рекомендации по соблюдению обязательных требований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6356" y="858981"/>
            <a:ext cx="10291156" cy="2119746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РУКОВОДСТВО</a:t>
            </a:r>
            <a:br>
              <a:rPr lang="ru-RU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по соблюдению обязательных требований с разъяснением критериев правомерного поведения, новых требований нормативных правовых актов, а также необходимых для реализации таких нормативных правовых актов организационных, технических мероприятий при осуществлении Региональной службой по тарифам и ценам Камчатского края регионального государственного контроля (надзора) в области регулируемых государством цен (тарифов) на территории Камчатского 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9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5" y="832466"/>
            <a:ext cx="10249319" cy="73866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мероприятия в электроэнергетике, 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проведенные РСТ Камчатского края</a:t>
            </a:r>
            <a:endParaRPr 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78181"/>
              </p:ext>
            </p:extLst>
          </p:nvPr>
        </p:nvGraphicFramePr>
        <p:xfrm>
          <a:off x="498764" y="1820749"/>
          <a:ext cx="5511337" cy="418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407558"/>
              </p:ext>
            </p:extLst>
          </p:nvPr>
        </p:nvGraphicFramePr>
        <p:xfrm>
          <a:off x="6392487" y="1941022"/>
          <a:ext cx="5586153" cy="409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5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5" y="832466"/>
            <a:ext cx="10249319" cy="73866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контрольных мероприятий в электроэнергетике</a:t>
            </a:r>
            <a:endParaRPr 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636969"/>
              </p:ext>
            </p:extLst>
          </p:nvPr>
        </p:nvGraphicFramePr>
        <p:xfrm>
          <a:off x="1868993" y="1806190"/>
          <a:ext cx="9304773" cy="476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9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588" y="205450"/>
            <a:ext cx="4114800" cy="277876"/>
          </a:xfrm>
        </p:spPr>
        <p:txBody>
          <a:bodyPr/>
          <a:lstStyle/>
          <a:p>
            <a:r>
              <a:rPr lang="ru-RU" sz="1400" b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1800" b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400" b="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400" b="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400" b="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357" y="3098058"/>
            <a:ext cx="5748890" cy="677108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ТЕПЛОСНАБЖЕНИЕ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kotelnaya-nov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81897" cy="3043645"/>
          </a:xfrm>
          <a:prstGeom prst="rect">
            <a:avLst/>
          </a:prstGeom>
        </p:spPr>
      </p:pic>
      <p:pic>
        <p:nvPicPr>
          <p:cNvPr id="6" name="Рисунок 5" descr="gazovaya-kotelnaya-1-v-Petropavlovske-Kamchatsk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314" y="3663866"/>
            <a:ext cx="5268686" cy="319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97" y="610398"/>
            <a:ext cx="11120967" cy="829522"/>
          </a:xfrm>
        </p:spPr>
        <p:txBody>
          <a:bodyPr/>
          <a:lstStyle/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sz="2000" b="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</a:t>
            </a:r>
            <a:r>
              <a:rPr lang="ru-RU" sz="2000" b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регламентирующих соблюдение требований, </a:t>
            </a:r>
            <a:r>
              <a:rPr lang="ru-RU" sz="2000" b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определяющих порядок и условия осуществления </a:t>
            </a:r>
            <a:r>
              <a:rPr lang="ru-RU" sz="2000" b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регионального государственного контроля (надзора) в области регулируемых государством цен (тарифов) в сфере теплоснабжения и тарифов на  горячую воду в закрытой системе горячего водоснабжения в  на территории Камчатского края:</a:t>
            </a:r>
            <a:endParaRPr lang="ru-RU"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04" y="1769218"/>
            <a:ext cx="11261416" cy="485365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Налоговый кодекс Российской Федерации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Жилищный кодекс Российской Федерации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Федеральный закон от 27.07.2010 № 190-ФЗ «О теплоснабжении»;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 Федеральный 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Федерации»;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5. Федеральный закон от 07.12.2011 № 416-ФЗ «О водоснабжении и водоотведении»;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6. Постановление Правительства Российской Федерации от 22.10.2012 № 1075 «О ценообразовании в сфере теплоснабжения»;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7. Постановление Правительства Российской Федерации от 13.05.2013 № 406 «О государственном регулировании тарифов в сфере водоснабжения и водоотведения»;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8. Постановление Правительства Российской Федерации от 15.05.2010 № 340 «О порядке установления требований к программам в области энергосбережения и повышения энергетической эффективности организаций, осуществляющих регулируемые виды деятельности»;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9. Постановление Правительства Российской Федерации от 05.07.2013 № 570 «О стандартах раскрытия информации теплоснабжающими организациями,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теплосетевыми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организациями и органами регулирования»;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48" y="571210"/>
            <a:ext cx="11120967" cy="123129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 лиц в отношении которых устанавливается обязательные требования: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2905687"/>
            <a:ext cx="10985863" cy="2328779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юридические лица, осуществляющие регулируемые виды деятельности;</a:t>
            </a:r>
          </a:p>
          <a:p>
            <a:pPr marL="457200" indent="-457200">
              <a:buAutoNum type="arabicParenR"/>
            </a:pPr>
            <a:endParaRPr lang="ru-RU" sz="2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 индивидуальные предприниматели, осуществляющие регулируемые виды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123129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требований стандартов раскрытия информации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теплоснабжения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1" y="1246703"/>
            <a:ext cx="11652068" cy="525169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целях повышения открытости данных о деятельности регулируемых организаций, постановлением Правительства Российской Федерации от 31.03.2018 № 390 изменен порядок раскрытия информации в сфере теплоснабжения, водоснабжения и водоотведения:</a:t>
            </a: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Ресурсоснабжающая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организация</a:t>
            </a: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Система ГИС ЖКХ                               Система ФГИС ЕИАС Мониторинг</a:t>
            </a: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44982" y="3631474"/>
            <a:ext cx="484632" cy="978408"/>
          </a:xfrm>
          <a:prstGeom prst="downArrow">
            <a:avLst>
              <a:gd name="adj1" fmla="val 50000"/>
              <a:gd name="adj2" fmla="val 74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89520" y="3605348"/>
            <a:ext cx="484632" cy="978408"/>
          </a:xfrm>
          <a:prstGeom prst="downArrow">
            <a:avLst>
              <a:gd name="adj1" fmla="val 50000"/>
              <a:gd name="adj2" fmla="val 85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123129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требований стандартов раскрытия информации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теплоснабжения в части предоставления информации в орган регулирования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069" y="1664715"/>
            <a:ext cx="11756571" cy="3282886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случае если организация осуществляет несколько видов деятельности, информация о которых подлежит раскрытию в соответствии с пунктом 13 Стандартов № 570, информация по каждому виду деятельности раскрывается отдельно.</a:t>
            </a:r>
          </a:p>
          <a:p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случае если организацией оказываются услуги по нескольким технологически не связанным между собой системам теплоснабжения и если в отношении указанных систем устанавливаются различные тарифы в сфере теплоснабжения, то информация раскрывается отдельно по каждой системе теплоснабжения.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12517" r="2393" b="1109"/>
          <a:stretch/>
        </p:blipFill>
        <p:spPr>
          <a:xfrm>
            <a:off x="0" y="0"/>
            <a:ext cx="12192000" cy="687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Раскрытие информации в части инвестиционных программ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773" y="1664715"/>
            <a:ext cx="6843607" cy="3775329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Ежегодно, до 20 апреля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(пункт 12 Приказа Минстроя от 07.11.2014 № 689/</a:t>
            </a:r>
            <a:r>
              <a:rPr lang="ru-RU" sz="2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</a:t>
            </a:r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algn="ctr"/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раза в год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формате шаблонов, направленных ФАС России по системе ФГИС ЕИАС Мониторинг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Ведение раздельного учета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509" y="1664715"/>
            <a:ext cx="11717382" cy="459523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соответствии с пунктом 9 части 1 статьи 7 Федерального закона от 27.07.2010 № 190-ФЗ (ред. от 01.04.2020) «О теплоснабжении» организации, осуществляющие регулируемые виды деятельности в сфере теплоснабжения обязаны вести раздельный учет: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объема производства тепловой энергии;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объема производства теплоносителя;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доходов и расходов, связанных с производством тепловой энергии, теплоносителя;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доходов и расходов, связанных с передачей тепловой энергии , теплоносителя;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доходов и расходов, связанных со сбытом тепловой энергии, теплоносителя.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879" y="3295917"/>
            <a:ext cx="10329705" cy="2796863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CCFF"/>
                </a:solidFill>
              </a:rPr>
              <a:t>Виды контрольных мероприятий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</a:t>
            </a:r>
            <a:r>
              <a:rPr lang="ru-RU" sz="1600" dirty="0">
                <a:solidFill>
                  <a:schemeClr val="bg1"/>
                </a:solidFill>
              </a:rPr>
              <a:t>) </a:t>
            </a:r>
            <a:r>
              <a:rPr lang="ru-RU" sz="1600" dirty="0" smtClean="0">
                <a:solidFill>
                  <a:schemeClr val="bg1"/>
                </a:solidFill>
              </a:rPr>
              <a:t>проведение </a:t>
            </a:r>
            <a:r>
              <a:rPr lang="ru-RU" sz="1600" dirty="0">
                <a:solidFill>
                  <a:schemeClr val="bg1"/>
                </a:solidFill>
              </a:rPr>
              <a:t>плановых и внеплановых проверок юридических лиц, индивидуальных предпринимателей;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2) систематическое наблюдение и анализ;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3) принятие мер по профилактике нарушений обязательных требований законодательства.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6356" y="858981"/>
            <a:ext cx="10291156" cy="2119746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Постановление </a:t>
            </a:r>
            <a:r>
              <a:rPr lang="ru-RU" b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Правительства Камчатского края от 19.08.2013 № 366-П «Об утверждении Порядка осуществления государственного контроля (надзора) в области регулируемых государством цен (тарифов) Региональной службой по тарифам и ценам Камчатского края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»</a:t>
            </a:r>
            <a:endParaRPr lang="ru-RU" b="1" dirty="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5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24" y="832467"/>
            <a:ext cx="11344589" cy="36933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 об установлении </a:t>
            </a:r>
            <a:r>
              <a:rPr 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тарифов </a:t>
            </a:r>
            <a:r>
              <a:rPr lang="ru-RU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тепловую энергию</a:t>
            </a:r>
            <a:endParaRPr 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noProof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524" y="4146891"/>
            <a:ext cx="3377950" cy="1821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до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1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мая, предшествующего очередному периоду регулирования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(п. 13)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49605" y="2244709"/>
            <a:ext cx="10343775" cy="42394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Нормативно-правовые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202080" y="2905556"/>
            <a:ext cx="7444337" cy="91281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"/>
              </a:rPr>
              <a:t>Правил регулирования цен (тарифов) в сфере теплоснабжения, утвержденных постановлением Правительства Российской Федерации от 22.10.2012 № 1075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37314" y="4093298"/>
            <a:ext cx="3304903" cy="18101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(для впервые заявившихся на регулирование)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срок не установлен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78240" y="4140191"/>
            <a:ext cx="3049006" cy="1728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Перечень документов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(16, 16(1), 16(2), 16(3)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Текст 9"/>
          <p:cNvSpPr txBox="1">
            <a:spLocks/>
          </p:cNvSpPr>
          <p:nvPr/>
        </p:nvSpPr>
        <p:spPr>
          <a:xfrm>
            <a:off x="562708" y="6081674"/>
            <a:ext cx="10801978" cy="6155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Пересмотр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 с </a:t>
            </a:r>
            <a:r>
              <a:rPr lang="ru-RU" sz="1600" b="1" i="1" kern="0" dirty="0">
                <a:solidFill>
                  <a:schemeClr val="bg1"/>
                </a:solidFill>
              </a:rPr>
              <a:t>целью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корректировок </a:t>
            </a:r>
            <a:r>
              <a:rPr lang="ru-RU" sz="1600" b="1" i="1" kern="0" dirty="0">
                <a:solidFill>
                  <a:schemeClr val="bg1"/>
                </a:solidFill>
              </a:rPr>
              <a:t>долгосрочных тарифов, осуществляется в том же порядке, </a:t>
            </a:r>
            <a:endParaRPr lang="ru-RU" sz="1600" b="1" i="1" kern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что </a:t>
            </a:r>
            <a:r>
              <a:rPr lang="ru-RU" sz="1600" b="1" i="1" kern="0" dirty="0">
                <a:solidFill>
                  <a:schemeClr val="bg1"/>
                </a:solidFill>
              </a:rPr>
              <a:t>и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установление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</a:t>
            </a:r>
            <a:endParaRPr lang="ru-RU" sz="1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24" y="832467"/>
            <a:ext cx="11344589" cy="36933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 об установлении платы за подключение к системе теплоснабжения</a:t>
            </a:r>
            <a:endParaRPr 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noProof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524" y="4146891"/>
            <a:ext cx="3377950" cy="1821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до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1 сентября,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предшествующего очередному периоду регулирования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(п. 39(3)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49605" y="2244709"/>
            <a:ext cx="10343775" cy="42394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Нормативно-правовые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202080" y="2905556"/>
            <a:ext cx="7444337" cy="91281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"/>
              </a:rPr>
              <a:t>Правил регулирования цен (тарифов) в сфере теплоснабжения, утвержденных постановлением Правительства Российской Федерации от 22.10.2012 № 1075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37314" y="4093298"/>
            <a:ext cx="3304903" cy="18101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(для впервые заявившихся на регулирование)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срок не установлен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78240" y="4140191"/>
            <a:ext cx="3049006" cy="1728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Перечень документов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(Пункт 39 (6))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Текст 9"/>
          <p:cNvSpPr txBox="1">
            <a:spLocks/>
          </p:cNvSpPr>
          <p:nvPr/>
        </p:nvSpPr>
        <p:spPr>
          <a:xfrm>
            <a:off x="562708" y="6081674"/>
            <a:ext cx="10801978" cy="6155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Пересмотр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 с </a:t>
            </a:r>
            <a:r>
              <a:rPr lang="ru-RU" sz="1600" b="1" i="1" kern="0" dirty="0">
                <a:solidFill>
                  <a:schemeClr val="bg1"/>
                </a:solidFill>
              </a:rPr>
              <a:t>целью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корректировок </a:t>
            </a:r>
            <a:r>
              <a:rPr lang="ru-RU" sz="1600" b="1" i="1" kern="0" dirty="0">
                <a:solidFill>
                  <a:schemeClr val="bg1"/>
                </a:solidFill>
              </a:rPr>
              <a:t>долгосрочных тарифов, осуществляется в том же порядке, </a:t>
            </a:r>
            <a:endParaRPr lang="ru-RU" sz="1600" b="1" i="1" kern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что </a:t>
            </a:r>
            <a:r>
              <a:rPr lang="ru-RU" sz="1600" b="1" i="1" kern="0" dirty="0">
                <a:solidFill>
                  <a:schemeClr val="bg1"/>
                </a:solidFill>
              </a:rPr>
              <a:t>и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установление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</a:t>
            </a:r>
            <a:endParaRPr lang="ru-RU" sz="1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22" y="179324"/>
            <a:ext cx="11120967" cy="1641731"/>
          </a:xfrm>
        </p:spPr>
        <p:txBody>
          <a:bodyPr/>
          <a:lstStyle/>
          <a:p>
            <a:pPr algn="ctr"/>
            <a:r>
              <a:rPr lang="ru-RU" dirty="0" smtClean="0"/>
              <a:t>Образец заявления по</a:t>
            </a:r>
            <a:br>
              <a:rPr lang="ru-RU" dirty="0" smtClean="0"/>
            </a:br>
            <a:r>
              <a:rPr lang="ru-RU" dirty="0" smtClean="0"/>
              <a:t>УСТАНОВЛЕНИЮ ЦЕН (ТАРИФОВ)</a:t>
            </a:r>
            <a:br>
              <a:rPr lang="ru-RU" dirty="0" smtClean="0"/>
            </a:br>
            <a:r>
              <a:rPr lang="ru-RU" dirty="0" smtClean="0"/>
              <a:t>И О ВЫБОРЕ МЕТОДА РЕГУЛИРОВАНИЯ ТАРИФОВ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" y="2735869"/>
            <a:ext cx="11848011" cy="2769989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Рекомендуемая форма заполнения заявления размещена на официальном сайте Службы.</a:t>
            </a:r>
          </a:p>
          <a:p>
            <a:pPr algn="ctr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Данная форма содержит обязательные требования заполнения, перечисленные в пункте  15  Порядка открытия дел  об установлении цен (тарифов), утвержденного постановлением Правительства РФ от 22.10.2012 № 1075</a:t>
            </a:r>
            <a:endParaRPr lang="ru-RU" sz="3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8489" y="3981953"/>
            <a:ext cx="10515600" cy="526910"/>
          </a:xfrm>
        </p:spPr>
        <p:txBody>
          <a:bodyPr>
            <a:normAutofit fontScale="90000"/>
          </a:bodyPr>
          <a:lstStyle/>
          <a:p>
            <a:r>
              <a:rPr lang="ru-RU" sz="4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водоснабжение и водоотведение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6755" cy="291984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9" y="4416136"/>
            <a:ext cx="3286991" cy="2441864"/>
          </a:xfrm>
        </p:spPr>
      </p:pic>
    </p:spTree>
    <p:extLst>
      <p:ext uri="{BB962C8B-B14F-4D97-AF65-F5344CB8AC3E}">
        <p14:creationId xmlns:p14="http://schemas.microsoft.com/office/powerpoint/2010/main" val="2875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30" y="499140"/>
            <a:ext cx="11306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610"/>
              </a:lnSpc>
            </a:pPr>
            <a:r>
              <a:rPr lang="ru-RU" b="1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Перечень нормативных правовых актов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регламентирующих соблюдение требований, определяющих порядок и условия осуществления регионального государственного контроля (надзора) в области государственного регулирования тарифов в сфере водоснабжения и водоотведения: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814" y="1306056"/>
            <a:ext cx="11087100" cy="509474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</a:t>
            </a: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07.12.2011 № 416-ФЗ «О водоснабжении и водоотведении»;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17.08.1995 № 147-ФЗ «О естественных монополиях»;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13.05.2013 № 406 «О государственном регулировании тарифов в сфере водоснабжения и водоотведения»;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29.07.2013 № 641 «Об инвестиционных и производственных программах организаций, осуществляющих деятельность в сфере водоснабжения и водоотведения»;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17 января 2013 г. № 6 «О стандартах раскрытия информации в сфере водоснабжения и водоотведения»;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1400" dirty="0" smtClean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15.05.2010 № 340 «О порядке установления требований к программам в области энергосбережения и повышения энергетической эффективности организаций, осуществляющих регулируемые виды деятельности».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u="sng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u="sng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u="sng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3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информации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раскрытием информации</a:t>
            </a:r>
          </a:p>
          <a:p>
            <a:pPr marL="0" indent="0" algn="ctr">
              <a:buNone/>
            </a:pPr>
            <a:r>
              <a:rPr lang="ru-RU" sz="3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наблюдение и анализ за соблюдением Стандартов раскрытия информации проводится по вопросам: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 раскрытия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опубликования информации, избранного подконтрольным субъектом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сроков и периодичности раскрытия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олноты раскрытия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орядка уведомления органа государственного контроля (надзора) об источниках опубликования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форм предоставления информации и правил заполнения этих форм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раскрываемой информации, в том числе на основании сравнения с представленными в рамках тарифной кампании обосновывающими материалами, а также с результатами проводимых проверок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5443" y="45522"/>
            <a:ext cx="5536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u="sng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u="sng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59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использует следующие единые форматы для сбора информации посредством использования ЕИАС Мониторинг: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FAS.JKH.OPEN.INFO.ORG.VO «Общая информация о регулируемой организации (водоотведение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FAS.JKH.OPEN.INFO.ORG.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HVS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информация о регулируемой организации (водоснабжение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HVS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«Показатели, подлежащие раскрытию в сфере холодного водоснабжения (цены и тарифы)». 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FAS.JKH.OPEN.INFO.REQUEST.HVS «Предложение регулируемой организации об установлении тарифов в сфере холодного водоснабжения, информация о способах приобретения, стоимости и объемах товаров, необходимых для производства регулируемых товаров и (или) оказания регулируемых услуг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FAS.JKH.OPEN.INFO.REQUEST.VO «Предложение регулируемой организации об установлении тарифов в сфере водоотведения, информация о способах приобретения, стоимости и объемах товаров, необходимых для производства регулируемых товаров и (или) оказания регулируемых услуг» 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FAS.JKH.OPEN.INFO.BALANCE.HVS «Информация о показателях финансово-хозяйственной деятельности, об основных потребительских характеристиках регулируемых товаров и услуг, об инвестиционных программах регулируемой организации в сфере холодного водоснабжения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JKH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о показателях финансово-хозяйственной деятельности, об основных потребительских характеристиках регулируемых товаров и услуг, об инвестиционных программах регулируемой организации в сфере водоотведения и (или) очистки сточных вод». 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JKH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наличии (отсутствии) технической возможности подключения к централизованной системе водоотведения, а также о регистрации и ходе реализации заявок о подключении к централизованной системе водоотведения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JKH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HVS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наличии (отсутствии) технической возможности подключения к централизованной системе холодного водоснабжения, а также о регистрации и ходе реализации заявок о подключении к централизованной системе холодного водоснабжения.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6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F497D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РАСКРЫТИЕ ИНФОРМАЦИИ В ЧАСТИ ВЫПОЛНЕНИЯ ИНВЕСТИЦИОННЫХ И ПРОИЗВОДСТВЕННЫХ ПРОГРАММ В СФЕРЕ ХОЛОДНОГО ВОДОСНАБЖЕНИЯ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ВОДООТВЕДЕНИЯ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ИНВЕСТИЦИОННЫЕ </a:t>
            </a:r>
            <a:r>
              <a:rPr lang="ru-RU" sz="1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1F497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Ежеквартально, не позднее чем через 45 дней после окончания отчетного квартала</a:t>
            </a:r>
            <a:endParaRPr lang="ru-RU" sz="16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не позднее чем через 45 дней после сдачи годовой бухгалтерской отчетности</a:t>
            </a:r>
            <a:endParaRPr lang="ru-RU" sz="16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57 Правил разработки, согласования, утверждения и корректировки инвестиционных программ организаций, осуществляющих горячее водоснабжение, холодное водоснабжение и (или) водоотведение, утвержденных постановлением Правительства РФ от 29.07.2013 № 641</a:t>
            </a:r>
            <a:r>
              <a:rPr lang="ru-RU" sz="1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шаблонов, направленных ФАС России по системе ФГИС ЕИАС Мониторинг</a:t>
            </a:r>
            <a:endParaRPr lang="ru-RU" sz="16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ПРОГРАММЫ</a:t>
            </a:r>
            <a:endParaRPr lang="ru-RU" sz="1600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до 1 апреля</a:t>
            </a:r>
            <a:endParaRPr lang="ru-RU" sz="1600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32 Правил разработки, утверждения и корректировки производственных программ организаций, осуществляющих горячее водоснабжение, холодное водоснабжение и (или) водоотведение, утвержденных постановлением Правительства РФ от 29.07.2013 № 641)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95423" y="308756"/>
            <a:ext cx="10363200" cy="307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раздельного учета расходов и доходов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4"/>
          </p:nvPr>
        </p:nvSpPr>
        <p:spPr>
          <a:xfrm>
            <a:off x="1828800" y="856527"/>
            <a:ext cx="8534400" cy="9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Юридические лица и индивидуальные предприниматели, осуществляющие регулируемые виды деятельности, обязаны вести раздельный учет расходов и доходов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712451" y="1458894"/>
            <a:ext cx="491579" cy="47216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78218"/>
              </p:ext>
            </p:extLst>
          </p:nvPr>
        </p:nvGraphicFramePr>
        <p:xfrm>
          <a:off x="2699966" y="2019749"/>
          <a:ext cx="6366077" cy="42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7"/>
              </a:tblGrid>
              <a:tr h="4279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Нормативные-правовые акты: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030146" y="2773416"/>
            <a:ext cx="3703899" cy="988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 «О водоснабжении и водоотведении»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8019" y="3907735"/>
            <a:ext cx="3646025" cy="1405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ценообразования в сфере водоснабжения и водоотведения, утвержденными постановлением Правительства Российской Федерации от 13.05.2013 № 406 «О государственном регулировании тарифов в сфере водоснабжения и водоотведения»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88020" y="5458745"/>
            <a:ext cx="3646024" cy="1261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строительства и жилищно-коммунального хозяйства РФ от 25.01.2014  N 22/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"Об утверждении Порядка ведения раздельного учета затрат по видам деятельности организаций, осуществляющих горячее водоснабжение, холодное водоснабжение и (или) водоотведение, и единой системы классификации таких затрат"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555847" y="30197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489119" y="42904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555847" y="57385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22603" y="2773416"/>
            <a:ext cx="4409953" cy="113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31 часть 12 - обязательное ведение бухгалтерского учета и раздельного учета расходов и доходов по регулируемым видам деятельности в сфере водоснабжения и водоотведения, ведения раздельного учета затрат по видам деятельности организаций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22603" y="4053698"/>
            <a:ext cx="4409953" cy="1120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18 – регулируемые организации обязаны вести раздельный учет расходов и доходов, объемов поданной воды (принятых сточных вод) по регулируемым видам деятельности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45752" y="5312781"/>
            <a:ext cx="4525701" cy="1407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ведения раздельного учета затрат по видам деятельности организаций, осуществляющих горячее водоснабжение, холодное водоснабжение и (или) водоотведение, и единой системы классификации таких затрат</a:t>
            </a:r>
          </a:p>
        </p:txBody>
      </p:sp>
    </p:spTree>
    <p:extLst>
      <p:ext uri="{BB962C8B-B14F-4D97-AF65-F5344CB8AC3E}">
        <p14:creationId xmlns:p14="http://schemas.microsoft.com/office/powerpoint/2010/main" val="1220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97" y="834473"/>
            <a:ext cx="11344589" cy="73866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Предложение об установлении регулируемых тарифов в сфере холодного водоснабжения и водоотведения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solidFill>
            <a:srgbClr val="1F497D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noProof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noProof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524" y="4146891"/>
            <a:ext cx="3377950" cy="1821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Срок предоставления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до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1 </a:t>
            </a:r>
            <a:r>
              <a:rPr lang="ru-RU" sz="1600" b="1" dirty="0">
                <a:solidFill>
                  <a:srgbClr val="0070C0"/>
                </a:solidFill>
                <a:latin typeface="+mj-lt"/>
              </a:rPr>
              <a:t>мая, предшествующего очередному периоду регулирования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(п. 14)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49605" y="2244709"/>
            <a:ext cx="10343775" cy="423949"/>
          </a:xfrm>
          <a:prstGeom prst="flowChartProcess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Нормативно-правовые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202080" y="2905556"/>
            <a:ext cx="7444337" cy="91281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"/>
              </a:rPr>
              <a:t>Правила регулирования тарифов в сфере водоснабжения и водоотведения, утвержденными постановлением Правительства Российской Федерации от 13.05.2013 № 406 «О государственном регулировании тарифов в сфере водоснабжения и водоотведения»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9911" y="4152751"/>
            <a:ext cx="3304903" cy="18101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Срок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предоставления для организации, в отношении которой государственное регулирование тарифов ранее не осуществлялось – не позднее 1 ноября текущего года (пункт 22)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78240" y="4140191"/>
            <a:ext cx="3049006" cy="1728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Перечень документов </a:t>
            </a:r>
          </a:p>
          <a:p>
            <a:pPr algn="ctr"/>
            <a:r>
              <a:rPr lang="ru-RU" sz="1600" b="1" noProof="0" dirty="0" smtClean="0">
                <a:solidFill>
                  <a:srgbClr val="002060"/>
                </a:solidFill>
                <a:latin typeface="+mj-lt"/>
              </a:rPr>
              <a:t>П. </a:t>
            </a:r>
            <a:r>
              <a:rPr lang="ru-RU" sz="1600" b="1" noProof="0" dirty="0" smtClean="0">
                <a:solidFill>
                  <a:srgbClr val="0070C0"/>
                </a:solidFill>
                <a:latin typeface="+mj-lt"/>
              </a:rPr>
              <a:t>16,17,18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Текст 9"/>
          <p:cNvSpPr txBox="1">
            <a:spLocks/>
          </p:cNvSpPr>
          <p:nvPr/>
        </p:nvSpPr>
        <p:spPr>
          <a:xfrm>
            <a:off x="562708" y="6081674"/>
            <a:ext cx="10801978" cy="6155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Пересмотр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 с </a:t>
            </a:r>
            <a:r>
              <a:rPr lang="ru-RU" sz="1600" b="1" i="1" kern="0" dirty="0">
                <a:solidFill>
                  <a:schemeClr val="bg1"/>
                </a:solidFill>
              </a:rPr>
              <a:t>целью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корректировок </a:t>
            </a:r>
            <a:r>
              <a:rPr lang="ru-RU" sz="1600" b="1" i="1" kern="0" dirty="0">
                <a:solidFill>
                  <a:schemeClr val="bg1"/>
                </a:solidFill>
              </a:rPr>
              <a:t>долгосрочных тарифов, осуществляется в том же порядке, </a:t>
            </a:r>
            <a:endParaRPr lang="ru-RU" sz="1600" b="1" i="1" kern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1" kern="0" dirty="0" smtClean="0">
                <a:solidFill>
                  <a:schemeClr val="bg1"/>
                </a:solidFill>
              </a:rPr>
              <a:t>что </a:t>
            </a:r>
            <a:r>
              <a:rPr lang="ru-RU" sz="1600" b="1" i="1" kern="0" dirty="0">
                <a:solidFill>
                  <a:schemeClr val="bg1"/>
                </a:solidFill>
              </a:rPr>
              <a:t>и 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установление </a:t>
            </a:r>
            <a:r>
              <a:rPr lang="ru-RU" sz="1600" b="1" i="1" kern="0" dirty="0">
                <a:solidFill>
                  <a:schemeClr val="bg1"/>
                </a:solidFill>
              </a:rPr>
              <a:t>цен (</a:t>
            </a:r>
            <a:r>
              <a:rPr lang="ru-RU" sz="1600" b="1" i="1" kern="0" dirty="0" smtClean="0">
                <a:solidFill>
                  <a:schemeClr val="bg1"/>
                </a:solidFill>
              </a:rPr>
              <a:t>тарифов)</a:t>
            </a:r>
            <a:endParaRPr lang="ru-RU" sz="1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76300" y="758825"/>
            <a:ext cx="11315700" cy="696913"/>
          </a:xfrm>
          <a:solidFill>
            <a:srgbClr val="1F497D"/>
          </a:solidFill>
        </p:spPr>
        <p:txBody>
          <a:bodyPr>
            <a:no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</a:rPr>
              <a:t>Региональный государственный контроль (надзор) в области регулируемых государством цен (тарифов) в регулируемых сферах деятельности на территории Камчатского края осуществляется: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110" y="1700468"/>
            <a:ext cx="11261356" cy="4740972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электроэнергетике 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обоснованности величины цен (тарифов) и правильности применения цен (тарифов), использования инвестиционных ресурсов, включаемых в регулируемые им цены (тарифы), применения территориальными сетевыми организациями платы за технологическое присоединение и (или) стандартизированных ставок, определяющих величину этой платы, а также соблюдения стандартов раскрытия информации субъектами оптового и розничных рынков;</a:t>
            </a:r>
          </a:p>
          <a:p>
            <a:pPr marL="171450" indent="-1714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сфере теплоснабжения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части обоснованности установления, изменения и применения цен (тарифов), в части соблюдения стандартов раскрытия информации теплоснабжающими организациями, </a:t>
            </a:r>
            <a:r>
              <a:rPr lang="ru-RU" sz="1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теплосетевыми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организациями, а также за использованием инвестиционных ресурсов, включенных в регулируемые государством цены (тарифы);</a:t>
            </a:r>
          </a:p>
          <a:p>
            <a:pPr marL="171450" indent="-1714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сфере водоснабжения и водоотведения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части установления и (или) применения тарифов, в том числе в части определения достоверности, экономической обоснованности фактического расходования средств при осуществлении регулируемых видов деятельности, правильности применения регулируемых тарифов, а также требований к соблюдению стандартов раскрытия информации;</a:t>
            </a:r>
          </a:p>
          <a:p>
            <a:pPr marL="171450" indent="-1714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обращения с твердыми коммунальными отходами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за соблюдением региональными операторами, операторами по обращению с твердыми коммунальными отходами требований порядка ценообразования и применения тарифов;</a:t>
            </a:r>
          </a:p>
          <a:p>
            <a:pPr marL="171450" indent="-1714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 применением цен на лекарственные препараты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включенные в перечень жизненно необходимых и важнейших лекарственных препаратов, организациями оптовой торговли, аптечными организациями, индивидуальными предпринимателями, имеющими лицензию на фармацевтическую деятельность;</a:t>
            </a:r>
          </a:p>
          <a:p>
            <a:pPr algn="just">
              <a:lnSpc>
                <a:spcPts val="1610"/>
              </a:lnSpc>
              <a:spcAft>
                <a:spcPts val="0"/>
              </a:spcAft>
            </a:pPr>
            <a:endParaRPr lang="ru-RU" sz="1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1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 соблюдением предельного размера платы за проведение технического осмотра, предельных размеров расходов на оформление дубликата талона технического осмотра и (или) диагностической карты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u="sng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9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35" y="309988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твёрдыми коммунальными отходами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3266" cy="300382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388" y="2766747"/>
            <a:ext cx="4877223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30" y="499140"/>
            <a:ext cx="11306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610"/>
              </a:lnSpc>
            </a:pPr>
            <a:r>
              <a:rPr lang="ru-RU" b="1" u="sng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нормативных правовых актов</a:t>
            </a:r>
            <a:r>
              <a:rPr lang="ru-RU" b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регламентирующих соблюдение требований, определяющих порядок и условия осуществления регионального государственного контроля (надзора) в области государственного регулирования в области обращения с твердыми коммунальными отходами: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814" y="1306056"/>
            <a:ext cx="11087100" cy="509474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кодекс Российской Федерации;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Жилищный кодекс Российской 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24.06.1998 № 89-ФЗ «Об отходах производства и потребления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Федерации»;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РФ от 30.05.2016 № 484 «О ценообразовании в области обращения с твердыми коммунальными отходами»;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РФ от 16.05.2016 № 424  «Об утверждении порядка разработки, утверждения и корректировки инвестиционных и производственных программ в области обращения с твердыми коммунальными отходами, в том числе порядка определения плановых и фактических значений показателей эффективности объектов обработки, обезвреживания, захоронения твердых коммунальных отходов, а также осуществления контроля за реализацией инвестиционных и производственных программ»;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21.06.2016 № 564 «Об утверждении стандартов раскрытия информации в области обращения с твердыми коммунальными отходами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15.05.2010 № 340 «О порядке установления требований к программам в области энергосбережения и повышения энергетической эффективности организаций, осуществляющих регулируемые виды деятельности».</a:t>
            </a:r>
            <a:endParaRPr lang="ru-RU" sz="14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u="sng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u="sng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u="sng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4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использует следующие единые форматы для сбора информации посредством использования ЕИАС Мониторинг: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FAS.JKH.OPEN.INFO.ORG.ТКO «Общая информация о регулируемой 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(твердые коммунальные отходы)». 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FAS.JKH.OPEN.INFO.BALANCE.TKO «Информация о показателях финансово-хозяйственной деятельности, об основных потребительских характеристиках 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регулируемых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и услуг, об инвестиционных программах регулируемой 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обращения с твердыми коммунальными </a:t>
            </a:r>
            <a:r>
              <a:rPr lang="ru-R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отходами»</a:t>
            </a:r>
          </a:p>
          <a:p>
            <a:pPr>
              <a:lnSpc>
                <a:spcPct val="120000"/>
              </a:lnSpc>
            </a:pP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FAS.JKH.OPEN.INFO.REQUEST.</a:t>
            </a:r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</a:t>
            </a:r>
            <a:r>
              <a:rPr lang="ru-RU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«Предложение регулируемой организации об установлении тарифов в области обращения с твердыми коммунальными отходами, информация о способах приобретения, стоимости и объемах товаров, необходимых для производства регулируемых товаров и (или) оказания регулируемых услуг»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FAS.JKH.OPEN.INFO.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«Показатели, подлежащие раскрытию в области обращения с твердыми коммунальными отходами (цены и тарифы)».</a:t>
            </a:r>
            <a:endParaRPr lang="ru-RU" sz="3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5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95423" y="308756"/>
            <a:ext cx="10363200" cy="307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раздельного учета расходов и доходов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idx="1"/>
          </p:nvPr>
        </p:nvSpPr>
        <p:spPr>
          <a:xfrm>
            <a:off x="1828800" y="856527"/>
            <a:ext cx="8534400" cy="9848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Юридические лица и индивидуальные предприниматели, осуществляющие регулируемые виды деятельности, обязаны вести раздельный учет расходов и доходов</a:t>
            </a:r>
            <a:endParaRPr lang="ru-RU" sz="1600" b="1" dirty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712451" y="1458894"/>
            <a:ext cx="491579" cy="47216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699966" y="2019749"/>
          <a:ext cx="6366077" cy="42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7"/>
              </a:tblGrid>
              <a:tr h="4279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Нормативные-правовые акты: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030146" y="2773416"/>
            <a:ext cx="3703899" cy="988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24.06.1998 № 89-ФЗ «Об отходах производства и потребления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6953" y="4352081"/>
            <a:ext cx="3857092" cy="1871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ценообразования в области обращения с твердыми коммунальными отходами, утвержденными постановлением Правительства РФ от 30.05.2016 № 484 «О ценообразовании в области обращения с твердыми коммунальными отходами»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61680" y="4889228"/>
            <a:ext cx="1261641" cy="569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10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555847" y="30197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78442" y="5054403"/>
            <a:ext cx="665891" cy="33887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22603" y="2536385"/>
            <a:ext cx="4409953" cy="105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24.8 часть 5 - операторы по обращению с твердыми коммунальными отходами и региональные операторы обязаны вести бухгалтерский учет и раздельный учет расходов и доходов по регулируемым видам деятельности в области обращения с твердыми коммунальными отходами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9454" y="3672138"/>
            <a:ext cx="4409953" cy="2098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регулируемая организация кроме регулируемых видов деятельности в области обращения с твердыми коммунальными отходами осуществляет нерегулируемые виды деятельности, расходы на осуществление нерегулируемых видов деятельности и полученная в ходе их осуществления прибыль (убытки) при установлении тарифов не учитываются, за исключением расходов на осуществление нерегулируемых видов деятельности, которые учитываются в составе единого тарифа на услугу регионального оператора по обращению с твердыми коммунальными отходами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45752" y="5921728"/>
            <a:ext cx="4525701" cy="79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учет одних и тех же расходов, относимых на разные регулируемые виды деятельности в области обращения с твердыми коммунальными отходами, при установлении тарифов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28079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97" y="834473"/>
            <a:ext cx="11344589" cy="738664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Предложение об установлении регулируемых тарифов в сфере обращения с твердыми коммунальными отходами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solidFill>
            <a:srgbClr val="1F497D"/>
          </a:solidFill>
        </p:spPr>
        <p:txBody>
          <a:bodyPr wrap="square" lIns="91440" tIns="45720" rIns="91440" bIns="45720">
            <a:spAutoFit/>
          </a:bodyPr>
          <a:lstStyle/>
          <a:p>
            <a:pPr algn="r">
              <a:defRPr/>
            </a:pPr>
            <a:r>
              <a:rPr lang="ru-RU" sz="160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u="sng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u="sng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u="sng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3524" y="4146891"/>
            <a:ext cx="3377950" cy="1821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Срок </a:t>
            </a:r>
            <a:r>
              <a:rPr lang="ru-RU" sz="1600" b="1" dirty="0">
                <a:solidFill>
                  <a:srgbClr val="002060"/>
                </a:solidFill>
              </a:rPr>
              <a:t>предоставления – до 1 сентября года, предшествующего очередному периоду регулирования (пункт 6)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49605" y="2244709"/>
            <a:ext cx="10343775" cy="423949"/>
          </a:xfrm>
          <a:prstGeom prst="flowChartProcess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</a:rPr>
              <a:t>Нормативно-правовые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</a:rPr>
              <a:t>акты:</a:t>
            </a:r>
            <a:endParaRPr lang="ru-RU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202080" y="2905556"/>
            <a:ext cx="7444337" cy="912818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"/>
              </a:rPr>
              <a:t>Правила регулирования тарифов в сфере обращения с твердыми коммунальными отходами, утвержденными постановлением Правительства Российской Федерации от 30.05.2016 № 484 «О ценообразовании в области обращения с твердыми коммунальными отходами»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9911" y="4152751"/>
            <a:ext cx="3304903" cy="18101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Срок </a:t>
            </a:r>
            <a:r>
              <a:rPr lang="ru-RU" sz="1600" b="1" dirty="0">
                <a:solidFill>
                  <a:srgbClr val="002060"/>
                </a:solidFill>
              </a:rPr>
              <a:t>предоставления для организации, в отношении которой ранее не осуществлялось государственное регулирование тарифов – не позднее 1 ноября текущего года (пункт 15)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78240" y="4140191"/>
            <a:ext cx="3049006" cy="17280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Перечень документов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П.  </a:t>
            </a:r>
            <a:r>
              <a:rPr lang="ru-RU" sz="1600" b="1" dirty="0" smtClean="0">
                <a:solidFill>
                  <a:srgbClr val="0070C0"/>
                </a:solidFill>
              </a:rPr>
              <a:t>7,8,11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3" name="Текст 9"/>
          <p:cNvSpPr txBox="1">
            <a:spLocks/>
          </p:cNvSpPr>
          <p:nvPr/>
        </p:nvSpPr>
        <p:spPr>
          <a:xfrm>
            <a:off x="562708" y="6081674"/>
            <a:ext cx="10801978" cy="6155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kern="0" dirty="0" smtClean="0">
                <a:solidFill>
                  <a:prstClr val="white"/>
                </a:solidFill>
              </a:rPr>
              <a:t>Пересмотр </a:t>
            </a:r>
            <a:r>
              <a:rPr lang="ru-RU" sz="1600" b="1" i="1" kern="0" dirty="0">
                <a:solidFill>
                  <a:prstClr val="white"/>
                </a:solidFill>
              </a:rPr>
              <a:t>цен (</a:t>
            </a:r>
            <a:r>
              <a:rPr lang="ru-RU" sz="1600" b="1" i="1" kern="0" dirty="0" smtClean="0">
                <a:solidFill>
                  <a:prstClr val="white"/>
                </a:solidFill>
              </a:rPr>
              <a:t>тарифов) с </a:t>
            </a:r>
            <a:r>
              <a:rPr lang="ru-RU" sz="1600" b="1" i="1" kern="0" dirty="0">
                <a:solidFill>
                  <a:prstClr val="white"/>
                </a:solidFill>
              </a:rPr>
              <a:t>целью </a:t>
            </a:r>
            <a:r>
              <a:rPr lang="ru-RU" sz="1600" b="1" i="1" kern="0" dirty="0" smtClean="0">
                <a:solidFill>
                  <a:prstClr val="white"/>
                </a:solidFill>
              </a:rPr>
              <a:t>корректировок </a:t>
            </a:r>
            <a:r>
              <a:rPr lang="ru-RU" sz="1600" b="1" i="1" kern="0" dirty="0">
                <a:solidFill>
                  <a:prstClr val="white"/>
                </a:solidFill>
              </a:rPr>
              <a:t>долгосрочных тарифов, осуществляется в том же порядке, </a:t>
            </a:r>
            <a:endParaRPr lang="ru-RU" sz="1600" b="1" i="1" kern="0" dirty="0" smtClean="0">
              <a:solidFill>
                <a:prstClr val="white"/>
              </a:solidFill>
            </a:endParaRPr>
          </a:p>
          <a:p>
            <a:pPr algn="ctr"/>
            <a:r>
              <a:rPr lang="ru-RU" sz="1600" b="1" i="1" kern="0" dirty="0" smtClean="0">
                <a:solidFill>
                  <a:prstClr val="white"/>
                </a:solidFill>
              </a:rPr>
              <a:t>что </a:t>
            </a:r>
            <a:r>
              <a:rPr lang="ru-RU" sz="1600" b="1" i="1" kern="0" dirty="0">
                <a:solidFill>
                  <a:prstClr val="white"/>
                </a:solidFill>
              </a:rPr>
              <a:t>и </a:t>
            </a:r>
            <a:r>
              <a:rPr lang="ru-RU" sz="1600" b="1" i="1" kern="0" dirty="0" smtClean="0">
                <a:solidFill>
                  <a:prstClr val="white"/>
                </a:solidFill>
              </a:rPr>
              <a:t>установление </a:t>
            </a:r>
            <a:r>
              <a:rPr lang="ru-RU" sz="1600" b="1" i="1" kern="0" dirty="0">
                <a:solidFill>
                  <a:prstClr val="white"/>
                </a:solidFill>
              </a:rPr>
              <a:t>цен (</a:t>
            </a:r>
            <a:r>
              <a:rPr lang="ru-RU" sz="1600" b="1" i="1" kern="0" dirty="0" smtClean="0">
                <a:solidFill>
                  <a:prstClr val="white"/>
                </a:solidFill>
              </a:rPr>
              <a:t>тарифов)</a:t>
            </a:r>
            <a:endParaRPr lang="ru-RU" sz="1600" b="1" i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соблюдению требований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51008"/>
            <a:ext cx="10515600" cy="4625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полном объеме осуществлять раскрытие информации о своей деятельности и направлять соответствующие уведомления в адрес Службы;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по ведению раздельного учета доходов и расходов, раздельного учета затрат по видам деятельности организации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повторный учет одних и тех же расходов, относимых на разные регулируемые виды деятельности;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законодательством сроки обращения с заявлением об установлении тарифов на очередной период регулирования;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пакет документов (тарифное предложение) на установление тарифов в соответствии с требованиями законодательства;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расчетах с потребителями тарифы, соответствующие утвержденным Службой;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фактов предоставления в адрес Службы заведомо недостоверных документов и информации;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фактов осуществления регулируемой деятельности без тарифа.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41" y="3027026"/>
            <a:ext cx="10146643" cy="64719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24" y="832467"/>
            <a:ext cx="11344589" cy="36933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Текст 9"/>
          <p:cNvSpPr txBox="1">
            <a:spLocks/>
          </p:cNvSpPr>
          <p:nvPr/>
        </p:nvSpPr>
        <p:spPr>
          <a:xfrm>
            <a:off x="623000" y="2645137"/>
            <a:ext cx="3315954" cy="206753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000" b="1" kern="0" dirty="0">
                <a:solidFill>
                  <a:schemeClr val="accent6">
                    <a:lumMod val="75000"/>
                  </a:schemeClr>
                </a:solidFill>
              </a:rPr>
              <a:t>Не допускается как завышение, так и занижение установленных тарифов при осуществлении расчетов с потребителями</a:t>
            </a:r>
            <a:endParaRPr kumimoji="0" lang="ru-RU" sz="2000" b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3498" y="2128404"/>
            <a:ext cx="6400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Завышение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влечет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административную ответственность в соответствии с частью 1 статьи 14.6 КоАП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</a:p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размер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штрафа на юридических лиц составляет двукратный размер излишне полученной выручки, на должностных лиц - пятьдесят тысяч рублей.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6751" y="3934999"/>
            <a:ext cx="6477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Занижение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влечет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административную ответственность, предусмотренную частью 2 статьи 14.6 КоАП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размер штрафа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должностных лиц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пятьдесят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 или дисквалификацию на срок до трех лет; на юридических лиц - сто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579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76300" y="758825"/>
            <a:ext cx="11315700" cy="696913"/>
          </a:xfrm>
          <a:solidFill>
            <a:srgbClr val="1F497D"/>
          </a:solidFill>
        </p:spPr>
        <p:txBody>
          <a:bodyPr>
            <a:no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Сведения 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готовящихся нарушениях или о признаках нарушений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обязательных требований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РСТ Камчатского края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en-US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Sltarif@kamgov.ru</a:t>
            </a:r>
            <a:r>
              <a:rPr kumimoji="0" lang="ru-RU" sz="1600" b="0" i="0" u="sng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ru-RU" sz="1600" b="0" i="0" u="sng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938182" y="1328102"/>
            <a:ext cx="484632" cy="978408"/>
          </a:xfrm>
          <a:prstGeom prst="down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9462560" y="1328102"/>
            <a:ext cx="484632" cy="978408"/>
          </a:xfrm>
          <a:prstGeom prst="down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6132" y="1338151"/>
            <a:ext cx="484632" cy="978408"/>
          </a:xfrm>
          <a:prstGeom prst="down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714375" y="1318054"/>
            <a:ext cx="484632" cy="978408"/>
          </a:xfrm>
          <a:prstGeom prst="down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68333"/>
              </p:ext>
            </p:extLst>
          </p:nvPr>
        </p:nvGraphicFramePr>
        <p:xfrm>
          <a:off x="845752" y="2328837"/>
          <a:ext cx="10187338" cy="177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1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6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789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обращения и заявления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</a:t>
                      </a:r>
                      <a:endParaRPr lang="ru-RU" sz="16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информация от органов государственной власти, органов местного самоуправления</a:t>
                      </a:r>
                      <a:endParaRPr lang="ru-RU" sz="16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средства массовой информации </a:t>
                      </a:r>
                      <a:endParaRPr lang="ru-RU" sz="16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полученные в ходе реализации мероприятий по контролю, осуществляемых без взаимодействия с юридическими лицами</a:t>
                      </a:r>
                      <a:endParaRPr lang="ru-RU" sz="1600" b="1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614871" y="4148251"/>
            <a:ext cx="4604952" cy="700216"/>
          </a:xfrm>
          <a:prstGeom prst="rect">
            <a:avLst/>
          </a:prstGeom>
          <a:solidFill>
            <a:srgbClr val="93C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497D"/>
                </a:solidFill>
              </a:rPr>
              <a:t>Орган контроля (надзора)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670529" y="4868563"/>
            <a:ext cx="484632" cy="978408"/>
          </a:xfrm>
          <a:prstGeom prst="down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75709" y="5863213"/>
            <a:ext cx="3336324" cy="729049"/>
          </a:xfrm>
          <a:prstGeom prst="rect">
            <a:avLst/>
          </a:prstGeom>
          <a:solidFill>
            <a:srgbClr val="93C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ПРЕДОСТЕРЕЖЕНИЕ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925" y="25657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ЭЛЕКТРОЭНЕРГЕТИКА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71516" cy="2872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56" y="3547069"/>
            <a:ext cx="5218444" cy="33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830" y="499140"/>
            <a:ext cx="11306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61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регламентирующих соблюдение требований,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определяющих порядок и условия осуществления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регионального государственного контроля (надзора) в области регулируемых государством цен (тарифов) на электрическую энергию на территории Камчатского края: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325" y="1247774"/>
            <a:ext cx="11087100" cy="539418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Налоговый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кодекс Российской Федерации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Жилищный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кодекс Российской Федерации;	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Федеральный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от 26.03.2003 № 35-ФЗ «Об электроэнергетике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Федеральный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Федеральный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от 17.08.1995 № 147-ФЗ «О естественных монополиях»;	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 Постановление Правительства Российской Федерации от 29.12.2011 № 1178 «О ценообразовании в области регулируемых цен (тарифов) в электроэнергетике»;</a:t>
            </a: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 Постановление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Российской Федерации от 27.12.2004 № 861 «Об утверждении Правил технологического присоединения энергопринимающих устройств потребителей электрической энергии, объектов по производству электрической энергии, а также объектов электросетевого хозяйства, принадлежащих сетевым организациям и иным лицам, к электрическим сетям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 Постановление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РФ от 21.01.2004 № 24 «Об утверждении стандартов раскрытия информации субъектами оптового и розничных рынков электрической энергии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 Приказ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ФАС России от 29.08.2017 № 1135/17 «Об утверждении Методических указаний по определению размера платы за технологическое присоединение к электрическим сетям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209" y="941719"/>
            <a:ext cx="11545556" cy="2183318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32000"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которых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требования: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319788" y="3007472"/>
            <a:ext cx="9534525" cy="2692958"/>
          </a:xfrm>
          <a:prstGeom prst="flowChartPunchedTape">
            <a:avLst/>
          </a:prstGeom>
          <a:solidFill>
            <a:srgbClr val="1F497D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57200" algn="just">
              <a:buAutoNum type="arabicParenR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лица, осуществляющие регулируемые виды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lvl="0" algn="just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индивидуальные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предприниматели, осуществляющие регулируемые виды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8080" y="0"/>
            <a:ext cx="7091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РСТ Камчатского края </a:t>
            </a:r>
            <a:r>
              <a:rPr lang="ru-RU" sz="20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Sltarif@kamgov.ru</a:t>
            </a:r>
            <a:r>
              <a:rPr lang="ru-RU" sz="1600" b="0" u="sng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600" b="0" u="sng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5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5118</Words>
  <Application>Microsoft Office PowerPoint</Application>
  <PresentationFormat>Широкоэкранный</PresentationFormat>
  <Paragraphs>462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Liberation Sans Narrow</vt:lpstr>
      <vt:lpstr>Tahoma</vt:lpstr>
      <vt:lpstr>Times New Roman</vt:lpstr>
      <vt:lpstr>Wingdings</vt:lpstr>
      <vt:lpstr>Тема Office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Региональный государственный контроль (надзор) в области регулируемых государством цен (тарифов) в регулируемых сферах деятельности на территории Камчатского края осуществляется:</vt:lpstr>
      <vt:lpstr>ОТВЕТСТВЕННОСТЬ</vt:lpstr>
      <vt:lpstr>Сведения о готовящихся нарушениях или о признаках нарушений  обязательных требований </vt:lpstr>
      <vt:lpstr>ЭЛЕКТРОЭНЕРГЕТИКА</vt:lpstr>
      <vt:lpstr>Презентация PowerPoint</vt:lpstr>
      <vt:lpstr>Презентация PowerPoint</vt:lpstr>
      <vt:lpstr>Презентация PowerPoint</vt:lpstr>
      <vt:lpstr>Основные причины нарушений в сфере стандартов  раскрытия информации и мероприятия по их устранению</vt:lpstr>
      <vt:lpstr>Презентация PowerPoint</vt:lpstr>
      <vt:lpstr>Раскрытие информации организациями в сфере электроэнергетики</vt:lpstr>
      <vt:lpstr>Раскрытие информации сетевыми организациями в сфере электроэнергетики</vt:lpstr>
      <vt:lpstr>Презентация PowerPoint</vt:lpstr>
      <vt:lpstr>Презентация PowerPoint</vt:lpstr>
      <vt:lpstr>Раскрытие информации гарантирующими поставщиками, энергоснабжающими и энергосбытовыми организациями</vt:lpstr>
      <vt:lpstr>Ведение раздельного учета расходов и доходов</vt:lpstr>
      <vt:lpstr>Предложения об установлении тарифов и (или) их предельных уровней на электрическую энергию (мощность) и на услуги по передаче электрической энергии по электрическим сетям</vt:lpstr>
      <vt:lpstr>Контрольные мероприятия в электроэнергетике,  проведенные РСТ Камчатского края</vt:lpstr>
      <vt:lpstr>Основные нарушения, выявленные в ходе контрольных мероприятий в электроэнергетике</vt:lpstr>
      <vt:lpstr>РСТ Камчатского края 2020 Sltarif@kamgov.ru  </vt:lpstr>
      <vt:lpstr>Перечень нормативных правовых актов, регламентирующих соблюдение требований, определяющих порядок и условия осуществления регионального государственного контроля (надзора) в области регулируемых государством цен (тарифов) в сфере теплоснабжения и тарифов на  горячую воду в закрытой системе горячего водоснабжения в  на территории Камчатского края:</vt:lpstr>
      <vt:lpstr>Круг лиц в отношении которых устанавливается обязательные требования: </vt:lpstr>
      <vt:lpstr>Соблюдение требований стандартов раскрытия информации в сфере теплоснабжения </vt:lpstr>
      <vt:lpstr>Соблюдение требований стандартов раскрытия информации в сфере теплоснабжения в части предоставления информации в орган регулирования</vt:lpstr>
      <vt:lpstr>Презентация PowerPoint</vt:lpstr>
      <vt:lpstr>Раскрытие информации в части инвестиционных программ</vt:lpstr>
      <vt:lpstr>Ведение раздельного учета </vt:lpstr>
      <vt:lpstr>Предложения об установлении тарифов на тепловую энергию</vt:lpstr>
      <vt:lpstr>Предложения об установлении платы за подключение к системе теплоснабжения</vt:lpstr>
      <vt:lpstr>Образец заявления по УСТАНОВЛЕНИЮ ЦЕН (ТАРИФОВ) И О ВЫБОРЕ МЕТОДА РЕГУЛИРОВАНИЯ ТАРИФОВ </vt:lpstr>
      <vt:lpstr>Холодное водоснабжение и водоотведение   </vt:lpstr>
      <vt:lpstr>Презентация PowerPoint</vt:lpstr>
      <vt:lpstr>Стандарты раскрытия информации</vt:lpstr>
      <vt:lpstr>ФАС России использует следующие единые форматы для сбора информации посредством использования ЕИАС Мониторинг:</vt:lpstr>
      <vt:lpstr>РАСКРЫТИЕ ИНФОРМАЦИИ В ЧАСТИ ВЫПОЛНЕНИЯ ИНВЕСТИЦИОННЫХ И ПРОИЗВОДСТВЕННЫХ ПРОГРАММ В СФЕРЕ ХОЛОДНОГО ВОДОСНАБЖЕНИЯ И ВОДООТВЕДЕНИЯ  ИНВЕСТИЦИОННЫЕ ПРОГРАММЫ  </vt:lpstr>
      <vt:lpstr>Ведение раздельного учета расходов и доходов</vt:lpstr>
      <vt:lpstr>Предложение об установлении регулируемых тарифов в сфере холодного водоснабжения и водоотведения</vt:lpstr>
      <vt:lpstr>Обращение с твёрдыми коммунальными отходами</vt:lpstr>
      <vt:lpstr>Презентация PowerPoint</vt:lpstr>
      <vt:lpstr>ФАС России использует следующие единые форматы для сбора информации посредством использования ЕИАС Мониторинг:</vt:lpstr>
      <vt:lpstr>Ведение раздельного учета расходов и доходов</vt:lpstr>
      <vt:lpstr>Предложение об установлении регулируемых тарифов в сфере обращения с твердыми коммунальными отходами</vt:lpstr>
      <vt:lpstr>Основные рекомендации по соблюдению требований нормативно-правовых актов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Лопатникова Марина Викторовна</dc:creator>
  <cp:lastModifiedBy>Сократова Виктория Владиславовна</cp:lastModifiedBy>
  <cp:revision>101</cp:revision>
  <cp:lastPrinted>2020-08-12T21:27:07Z</cp:lastPrinted>
  <dcterms:created xsi:type="dcterms:W3CDTF">2020-08-10T09:52:21Z</dcterms:created>
  <dcterms:modified xsi:type="dcterms:W3CDTF">2020-08-27T22:21:52Z</dcterms:modified>
</cp:coreProperties>
</file>