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8"/>
  </p:notesMasterIdLst>
  <p:sldIdLst>
    <p:sldId id="256" r:id="rId2"/>
    <p:sldId id="258" r:id="rId3"/>
    <p:sldId id="271" r:id="rId4"/>
    <p:sldId id="270" r:id="rId5"/>
    <p:sldId id="282" r:id="rId6"/>
    <p:sldId id="283" r:id="rId7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5" autoAdjust="0"/>
    <p:restoredTop sz="83953" autoAdjust="0"/>
  </p:normalViewPr>
  <p:slideViewPr>
    <p:cSldViewPr snapToGrid="0">
      <p:cViewPr varScale="1">
        <p:scale>
          <a:sx n="98" d="100"/>
          <a:sy n="98" d="100"/>
        </p:scale>
        <p:origin x="9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EE5C4F-ACD4-4F2F-AAB3-0969A6B3157B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5AE2F0-AAD2-4206-91C1-7740FDB339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638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Согласно данных Федеральной службы государственной статистики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220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*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Согласно данных Федеральной службы государственной статистики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7523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*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Согласно данных Федеральной службы государственной статистики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4454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778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30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755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244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018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755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850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692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745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511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438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534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694A4D-8446-43AD-B97F-9DB0D178855F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230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1392" y="923191"/>
            <a:ext cx="9144000" cy="764931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3726" y="1210317"/>
            <a:ext cx="9144000" cy="4448175"/>
          </a:xfrm>
        </p:spPr>
        <p:txBody>
          <a:bodyPr>
            <a:normAutofit/>
          </a:bodyPr>
          <a:lstStyle/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средних потребительских ценах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нефтепродукты в Российской Федерации, Камчатском крае и субъектах ДФО за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истекший период 2020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</p:spTree>
    <p:extLst>
      <p:ext uri="{BB962C8B-B14F-4D97-AF65-F5344CB8AC3E}">
        <p14:creationId xmlns:p14="http://schemas.microsoft.com/office/powerpoint/2010/main" val="1014923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потребительские цены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(тарифы) на нефтепродукты</a:t>
            </a:r>
            <a:r>
              <a:rPr 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Российской Федерации, Камчатском крае и субъектах ДФО за истекший период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года*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5585421"/>
              </p:ext>
            </p:extLst>
          </p:nvPr>
        </p:nvGraphicFramePr>
        <p:xfrm>
          <a:off x="223734" y="609600"/>
          <a:ext cx="11743206" cy="6099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870">
                  <a:extLst>
                    <a:ext uri="{9D8B030D-6E8A-4147-A177-3AD203B41FA5}">
                      <a16:colId xmlns:a16="http://schemas.microsoft.com/office/drawing/2014/main" xmlns="" val="340974327"/>
                    </a:ext>
                  </a:extLst>
                </a:gridCol>
                <a:gridCol w="1108953">
                  <a:extLst>
                    <a:ext uri="{9D8B030D-6E8A-4147-A177-3AD203B41FA5}">
                      <a16:colId xmlns:a16="http://schemas.microsoft.com/office/drawing/2014/main" xmlns="" val="1700919341"/>
                    </a:ext>
                  </a:extLst>
                </a:gridCol>
                <a:gridCol w="719847">
                  <a:extLst>
                    <a:ext uri="{9D8B030D-6E8A-4147-A177-3AD203B41FA5}">
                      <a16:colId xmlns:a16="http://schemas.microsoft.com/office/drawing/2014/main" xmlns="" val="2119211557"/>
                    </a:ext>
                  </a:extLst>
                </a:gridCol>
                <a:gridCol w="749030">
                  <a:extLst>
                    <a:ext uri="{9D8B030D-6E8A-4147-A177-3AD203B41FA5}">
                      <a16:colId xmlns:a16="http://schemas.microsoft.com/office/drawing/2014/main" xmlns="" val="2519507403"/>
                    </a:ext>
                  </a:extLst>
                </a:gridCol>
                <a:gridCol w="856034">
                  <a:extLst>
                    <a:ext uri="{9D8B030D-6E8A-4147-A177-3AD203B41FA5}">
                      <a16:colId xmlns:a16="http://schemas.microsoft.com/office/drawing/2014/main" xmlns="" val="1692593369"/>
                    </a:ext>
                  </a:extLst>
                </a:gridCol>
                <a:gridCol w="891957">
                  <a:extLst>
                    <a:ext uri="{9D8B030D-6E8A-4147-A177-3AD203B41FA5}">
                      <a16:colId xmlns:a16="http://schemas.microsoft.com/office/drawing/2014/main" xmlns="" val="3434439023"/>
                    </a:ext>
                  </a:extLst>
                </a:gridCol>
                <a:gridCol w="927115">
                  <a:extLst>
                    <a:ext uri="{9D8B030D-6E8A-4147-A177-3AD203B41FA5}">
                      <a16:colId xmlns:a16="http://schemas.microsoft.com/office/drawing/2014/main" xmlns="" val="2500613959"/>
                    </a:ext>
                  </a:extLst>
                </a:gridCol>
                <a:gridCol w="865762">
                  <a:extLst>
                    <a:ext uri="{9D8B030D-6E8A-4147-A177-3AD203B41FA5}">
                      <a16:colId xmlns:a16="http://schemas.microsoft.com/office/drawing/2014/main" xmlns="" val="3800530471"/>
                    </a:ext>
                  </a:extLst>
                </a:gridCol>
                <a:gridCol w="904672">
                  <a:extLst>
                    <a:ext uri="{9D8B030D-6E8A-4147-A177-3AD203B41FA5}">
                      <a16:colId xmlns:a16="http://schemas.microsoft.com/office/drawing/2014/main" xmlns="" val="3637591551"/>
                    </a:ext>
                  </a:extLst>
                </a:gridCol>
                <a:gridCol w="894945">
                  <a:extLst>
                    <a:ext uri="{9D8B030D-6E8A-4147-A177-3AD203B41FA5}">
                      <a16:colId xmlns:a16="http://schemas.microsoft.com/office/drawing/2014/main" xmlns="" val="1243391290"/>
                    </a:ext>
                  </a:extLst>
                </a:gridCol>
                <a:gridCol w="899282">
                  <a:extLst>
                    <a:ext uri="{9D8B030D-6E8A-4147-A177-3AD203B41FA5}">
                      <a16:colId xmlns:a16="http://schemas.microsoft.com/office/drawing/2014/main" xmlns="" val="276822078"/>
                    </a:ext>
                  </a:extLst>
                </a:gridCol>
                <a:gridCol w="812786">
                  <a:extLst>
                    <a:ext uri="{9D8B030D-6E8A-4147-A177-3AD203B41FA5}">
                      <a16:colId xmlns:a16="http://schemas.microsoft.com/office/drawing/2014/main" xmlns="" val="2365635126"/>
                    </a:ext>
                  </a:extLst>
                </a:gridCol>
                <a:gridCol w="857953">
                  <a:extLst>
                    <a:ext uri="{9D8B030D-6E8A-4147-A177-3AD203B41FA5}">
                      <a16:colId xmlns:a16="http://schemas.microsoft.com/office/drawing/2014/main" xmlns="" val="3674627463"/>
                    </a:ext>
                  </a:extLst>
                </a:gridCol>
              </a:tblGrid>
              <a:tr h="873714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Нефтепродукт/субъект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Камчатский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ДФО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Саха (Якутия)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Приморский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край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Амурская область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Магаданская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Сахалинская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Еврейская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Чукотский АО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2020г.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8351738"/>
                  </a:ext>
                </a:extLst>
              </a:tr>
              <a:tr h="449776">
                <a:tc row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Бензин </a:t>
                      </a: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автомобильный марки АИ-92,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(л/руб.)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42,46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45,02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44,07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53,32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48,52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390315"/>
                  </a:ext>
                </a:extLst>
              </a:tr>
              <a:tr h="449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42,49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44,27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53,32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28609932"/>
                  </a:ext>
                </a:extLst>
              </a:tr>
              <a:tr h="449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42,53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44,57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76726312"/>
                  </a:ext>
                </a:extLst>
              </a:tr>
              <a:tr h="5060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45,47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44,51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44,28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44,37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16844509"/>
                  </a:ext>
                </a:extLst>
              </a:tr>
              <a:tr h="449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44,47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44,22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49,13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4706532"/>
                  </a:ext>
                </a:extLst>
              </a:tr>
              <a:tr h="449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27251771"/>
                  </a:ext>
                </a:extLst>
              </a:tr>
              <a:tr h="4026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50,88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43,11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45,98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44,65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44,65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62420848"/>
                  </a:ext>
                </a:extLst>
              </a:tr>
              <a:tr h="54099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50,88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43,18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46,24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44,81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54,43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51,48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45,38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24585028"/>
                  </a:ext>
                </a:extLst>
              </a:tr>
              <a:tr h="41166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51,3</a:t>
                      </a:r>
                      <a:r>
                        <a:rPr lang="en-US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43,21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46,49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56,15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52,11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28471023"/>
                  </a:ext>
                </a:extLst>
              </a:tr>
              <a:tr h="41545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51,55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43,25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46,53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45,04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56,15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52,15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9652878"/>
                  </a:ext>
                </a:extLst>
              </a:tr>
              <a:tr h="38371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51,67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43,27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46,64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45,69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45,12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56,15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51,91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45,74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54013587"/>
                  </a:ext>
                </a:extLst>
              </a:tr>
              <a:tr h="31621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43,32</a:t>
                      </a:r>
                      <a:endParaRPr lang="en-US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46,83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45,41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56,36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45,91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43335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107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потребительские цены (тарифы) на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нефтепродукты в Российской Федерации, Камчатском крае и субъектах ДФО за истекший период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года*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5827111"/>
              </p:ext>
            </p:extLst>
          </p:nvPr>
        </p:nvGraphicFramePr>
        <p:xfrm>
          <a:off x="243190" y="609601"/>
          <a:ext cx="11770470" cy="60279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8001">
                  <a:extLst>
                    <a:ext uri="{9D8B030D-6E8A-4147-A177-3AD203B41FA5}">
                      <a16:colId xmlns:a16="http://schemas.microsoft.com/office/drawing/2014/main" xmlns="" val="340974327"/>
                    </a:ext>
                  </a:extLst>
                </a:gridCol>
                <a:gridCol w="1075943">
                  <a:extLst>
                    <a:ext uri="{9D8B030D-6E8A-4147-A177-3AD203B41FA5}">
                      <a16:colId xmlns:a16="http://schemas.microsoft.com/office/drawing/2014/main" xmlns="" val="1700919341"/>
                    </a:ext>
                  </a:extLst>
                </a:gridCol>
                <a:gridCol w="830146">
                  <a:extLst>
                    <a:ext uri="{9D8B030D-6E8A-4147-A177-3AD203B41FA5}">
                      <a16:colId xmlns:a16="http://schemas.microsoft.com/office/drawing/2014/main" xmlns="" val="2119211557"/>
                    </a:ext>
                  </a:extLst>
                </a:gridCol>
                <a:gridCol w="781314">
                  <a:extLst>
                    <a:ext uri="{9D8B030D-6E8A-4147-A177-3AD203B41FA5}">
                      <a16:colId xmlns:a16="http://schemas.microsoft.com/office/drawing/2014/main" xmlns="" val="2519507403"/>
                    </a:ext>
                  </a:extLst>
                </a:gridCol>
                <a:gridCol w="859445">
                  <a:extLst>
                    <a:ext uri="{9D8B030D-6E8A-4147-A177-3AD203B41FA5}">
                      <a16:colId xmlns:a16="http://schemas.microsoft.com/office/drawing/2014/main" xmlns="" val="1692593369"/>
                    </a:ext>
                  </a:extLst>
                </a:gridCol>
                <a:gridCol w="869211">
                  <a:extLst>
                    <a:ext uri="{9D8B030D-6E8A-4147-A177-3AD203B41FA5}">
                      <a16:colId xmlns:a16="http://schemas.microsoft.com/office/drawing/2014/main" xmlns="" val="3434439023"/>
                    </a:ext>
                  </a:extLst>
                </a:gridCol>
                <a:gridCol w="908278">
                  <a:extLst>
                    <a:ext uri="{9D8B030D-6E8A-4147-A177-3AD203B41FA5}">
                      <a16:colId xmlns:a16="http://schemas.microsoft.com/office/drawing/2014/main" xmlns="" val="2500613959"/>
                    </a:ext>
                  </a:extLst>
                </a:gridCol>
                <a:gridCol w="908277">
                  <a:extLst>
                    <a:ext uri="{9D8B030D-6E8A-4147-A177-3AD203B41FA5}">
                      <a16:colId xmlns:a16="http://schemas.microsoft.com/office/drawing/2014/main" xmlns="" val="3800530471"/>
                    </a:ext>
                  </a:extLst>
                </a:gridCol>
                <a:gridCol w="898511">
                  <a:extLst>
                    <a:ext uri="{9D8B030D-6E8A-4147-A177-3AD203B41FA5}">
                      <a16:colId xmlns:a16="http://schemas.microsoft.com/office/drawing/2014/main" xmlns="" val="3637591551"/>
                    </a:ext>
                  </a:extLst>
                </a:gridCol>
                <a:gridCol w="869211">
                  <a:extLst>
                    <a:ext uri="{9D8B030D-6E8A-4147-A177-3AD203B41FA5}">
                      <a16:colId xmlns:a16="http://schemas.microsoft.com/office/drawing/2014/main" xmlns="" val="1243391290"/>
                    </a:ext>
                  </a:extLst>
                </a:gridCol>
                <a:gridCol w="827516">
                  <a:extLst>
                    <a:ext uri="{9D8B030D-6E8A-4147-A177-3AD203B41FA5}">
                      <a16:colId xmlns:a16="http://schemas.microsoft.com/office/drawing/2014/main" xmlns="" val="276822078"/>
                    </a:ext>
                  </a:extLst>
                </a:gridCol>
                <a:gridCol w="769195">
                  <a:extLst>
                    <a:ext uri="{9D8B030D-6E8A-4147-A177-3AD203B41FA5}">
                      <a16:colId xmlns:a16="http://schemas.microsoft.com/office/drawing/2014/main" xmlns="" val="2365635126"/>
                    </a:ext>
                  </a:extLst>
                </a:gridCol>
                <a:gridCol w="905422">
                  <a:extLst>
                    <a:ext uri="{9D8B030D-6E8A-4147-A177-3AD203B41FA5}">
                      <a16:colId xmlns:a16="http://schemas.microsoft.com/office/drawing/2014/main" xmlns="" val="3674627463"/>
                    </a:ext>
                  </a:extLst>
                </a:gridCol>
              </a:tblGrid>
              <a:tr h="102464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Нефтепродукт/субъект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Камчатский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ДФО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Саха (Якутия)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Приморский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край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Амурская область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Магаданская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Сахалинская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Еврейская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Чукотский АО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2020г.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8351738"/>
                  </a:ext>
                </a:extLst>
              </a:tr>
              <a:tr h="376113">
                <a:tc row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 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автомобильный</a:t>
                      </a:r>
                      <a:r>
                        <a:rPr lang="ru-RU" sz="1200" b="1" baseline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марки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АИ-95,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(л/руб.)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47,28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46,39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50,84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72610368"/>
                  </a:ext>
                </a:extLst>
              </a:tr>
              <a:tr h="376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52,29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47,49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45,31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45,96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47011252"/>
                  </a:ext>
                </a:extLst>
              </a:tr>
              <a:tr h="376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45,90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45,70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24610694"/>
                  </a:ext>
                </a:extLst>
              </a:tr>
              <a:tr h="376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54,96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46,26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7930094"/>
                  </a:ext>
                </a:extLst>
              </a:tr>
              <a:tr h="376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54,88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04905110"/>
                  </a:ext>
                </a:extLst>
              </a:tr>
              <a:tr h="376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54,88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45,62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66397407"/>
                  </a:ext>
                </a:extLst>
              </a:tr>
              <a:tr h="5011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48,38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54,96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46,63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884977"/>
                  </a:ext>
                </a:extLst>
              </a:tr>
              <a:tr h="50113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46,90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49,15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54,96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47,34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46,75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47,55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47,40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0375969"/>
                  </a:ext>
                </a:extLst>
              </a:tr>
              <a:tr h="50113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53,32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49,36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47,46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55,74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47,55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02443522"/>
                  </a:ext>
                </a:extLst>
              </a:tr>
              <a:tr h="50113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53,59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49,92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47,06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55,36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02274990"/>
                  </a:ext>
                </a:extLst>
              </a:tr>
              <a:tr h="35400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53,72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49,49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47,25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73763529"/>
                  </a:ext>
                </a:extLst>
              </a:tr>
              <a:tr h="38809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47,01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49,63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47,96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47,46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47,95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57,59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54,87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47,98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043888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5981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0" y="145774"/>
            <a:ext cx="11811000" cy="40005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потребительские цены (тарифы) на нефтепродукты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Российской Федерации, Камчатском крае и субъектах ДФО за истекший период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года*</a:t>
            </a:r>
            <a:endParaRPr lang="ru-RU" sz="2000" dirty="0"/>
          </a:p>
        </p:txBody>
      </p:sp>
      <p:graphicFrame>
        <p:nvGraphicFramePr>
          <p:cNvPr id="20" name="Объект 1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9198185"/>
              </p:ext>
            </p:extLst>
          </p:nvPr>
        </p:nvGraphicFramePr>
        <p:xfrm>
          <a:off x="190500" y="632299"/>
          <a:ext cx="11811000" cy="6037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6211">
                  <a:extLst>
                    <a:ext uri="{9D8B030D-6E8A-4147-A177-3AD203B41FA5}">
                      <a16:colId xmlns:a16="http://schemas.microsoft.com/office/drawing/2014/main" xmlns="" val="2757781639"/>
                    </a:ext>
                  </a:extLst>
                </a:gridCol>
                <a:gridCol w="1063766">
                  <a:extLst>
                    <a:ext uri="{9D8B030D-6E8A-4147-A177-3AD203B41FA5}">
                      <a16:colId xmlns:a16="http://schemas.microsoft.com/office/drawing/2014/main" xmlns="" val="3805768029"/>
                    </a:ext>
                  </a:extLst>
                </a:gridCol>
                <a:gridCol w="826851">
                  <a:extLst>
                    <a:ext uri="{9D8B030D-6E8A-4147-A177-3AD203B41FA5}">
                      <a16:colId xmlns:a16="http://schemas.microsoft.com/office/drawing/2014/main" xmlns="" val="2080095685"/>
                    </a:ext>
                  </a:extLst>
                </a:gridCol>
                <a:gridCol w="690663">
                  <a:extLst>
                    <a:ext uri="{9D8B030D-6E8A-4147-A177-3AD203B41FA5}">
                      <a16:colId xmlns:a16="http://schemas.microsoft.com/office/drawing/2014/main" xmlns="" val="3843726452"/>
                    </a:ext>
                  </a:extLst>
                </a:gridCol>
                <a:gridCol w="856035">
                  <a:extLst>
                    <a:ext uri="{9D8B030D-6E8A-4147-A177-3AD203B41FA5}">
                      <a16:colId xmlns:a16="http://schemas.microsoft.com/office/drawing/2014/main" xmlns="" val="2467812455"/>
                    </a:ext>
                  </a:extLst>
                </a:gridCol>
                <a:gridCol w="817123">
                  <a:extLst>
                    <a:ext uri="{9D8B030D-6E8A-4147-A177-3AD203B41FA5}">
                      <a16:colId xmlns:a16="http://schemas.microsoft.com/office/drawing/2014/main" xmlns="" val="555537300"/>
                    </a:ext>
                  </a:extLst>
                </a:gridCol>
                <a:gridCol w="865762">
                  <a:extLst>
                    <a:ext uri="{9D8B030D-6E8A-4147-A177-3AD203B41FA5}">
                      <a16:colId xmlns:a16="http://schemas.microsoft.com/office/drawing/2014/main" xmlns="" val="3508563604"/>
                    </a:ext>
                  </a:extLst>
                </a:gridCol>
                <a:gridCol w="817123">
                  <a:extLst>
                    <a:ext uri="{9D8B030D-6E8A-4147-A177-3AD203B41FA5}">
                      <a16:colId xmlns:a16="http://schemas.microsoft.com/office/drawing/2014/main" xmlns="" val="3224298470"/>
                    </a:ext>
                  </a:extLst>
                </a:gridCol>
                <a:gridCol w="846306">
                  <a:extLst>
                    <a:ext uri="{9D8B030D-6E8A-4147-A177-3AD203B41FA5}">
                      <a16:colId xmlns:a16="http://schemas.microsoft.com/office/drawing/2014/main" xmlns="" val="509935238"/>
                    </a:ext>
                  </a:extLst>
                </a:gridCol>
                <a:gridCol w="865762">
                  <a:extLst>
                    <a:ext uri="{9D8B030D-6E8A-4147-A177-3AD203B41FA5}">
                      <a16:colId xmlns:a16="http://schemas.microsoft.com/office/drawing/2014/main" xmlns="" val="2275320693"/>
                    </a:ext>
                  </a:extLst>
                </a:gridCol>
                <a:gridCol w="778213">
                  <a:extLst>
                    <a:ext uri="{9D8B030D-6E8A-4147-A177-3AD203B41FA5}">
                      <a16:colId xmlns:a16="http://schemas.microsoft.com/office/drawing/2014/main" xmlns="" val="1350417571"/>
                    </a:ext>
                  </a:extLst>
                </a:gridCol>
                <a:gridCol w="778213">
                  <a:extLst>
                    <a:ext uri="{9D8B030D-6E8A-4147-A177-3AD203B41FA5}">
                      <a16:colId xmlns:a16="http://schemas.microsoft.com/office/drawing/2014/main" xmlns="" val="2746112127"/>
                    </a:ext>
                  </a:extLst>
                </a:gridCol>
                <a:gridCol w="1018972">
                  <a:extLst>
                    <a:ext uri="{9D8B030D-6E8A-4147-A177-3AD203B41FA5}">
                      <a16:colId xmlns:a16="http://schemas.microsoft.com/office/drawing/2014/main" xmlns="" val="4252533460"/>
                    </a:ext>
                  </a:extLst>
                </a:gridCol>
              </a:tblGrid>
              <a:tr h="1080544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Нефтепродукт/субъект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Камчатский край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ДФО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Саха (Якутия)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Приморский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край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Хабаровский край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Амурская область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Магаданская обл.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Сахалинская обл.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Еврейская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Чукотский АО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2020г.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80505814"/>
                  </a:ext>
                </a:extLst>
              </a:tr>
              <a:tr h="403890">
                <a:tc row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Дизельное 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топливо,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(л/руб.)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56,97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59,78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60,85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56,91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45281243"/>
                  </a:ext>
                </a:extLst>
              </a:tr>
              <a:tr h="5140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59,82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49,96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50,11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60,85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50,87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48296889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48,06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59,82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49,94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59943541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52,34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49,62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56,41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85100737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52,27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59,48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49,69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49,58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86259472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57,12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47,90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49,86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56,57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37729269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49,97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1111939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48,06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50,12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32450997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48,05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52,69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50,16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56,32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50,83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71405739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48,10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50,27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50,92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90633780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48,54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53,68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51,43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51,62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51,33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61,09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57,59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52,27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68625970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58,73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48,72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53,87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59,75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57,71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375983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2544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623998"/>
              </p:ext>
            </p:extLst>
          </p:nvPr>
        </p:nvGraphicFramePr>
        <p:xfrm>
          <a:off x="742689" y="972804"/>
          <a:ext cx="10716493" cy="50481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3311">
                  <a:extLst>
                    <a:ext uri="{9D8B030D-6E8A-4147-A177-3AD203B41FA5}">
                      <a16:colId xmlns:a16="http://schemas.microsoft.com/office/drawing/2014/main" xmlns="" val="2249247971"/>
                    </a:ext>
                  </a:extLst>
                </a:gridCol>
                <a:gridCol w="1682885">
                  <a:extLst>
                    <a:ext uri="{9D8B030D-6E8A-4147-A177-3AD203B41FA5}">
                      <a16:colId xmlns:a16="http://schemas.microsoft.com/office/drawing/2014/main" xmlns="" val="1819158657"/>
                    </a:ext>
                  </a:extLst>
                </a:gridCol>
                <a:gridCol w="1391786">
                  <a:extLst>
                    <a:ext uri="{9D8B030D-6E8A-4147-A177-3AD203B41FA5}">
                      <a16:colId xmlns:a16="http://schemas.microsoft.com/office/drawing/2014/main" xmlns="" val="810213332"/>
                    </a:ext>
                  </a:extLst>
                </a:gridCol>
                <a:gridCol w="1087337">
                  <a:extLst>
                    <a:ext uri="{9D8B030D-6E8A-4147-A177-3AD203B41FA5}">
                      <a16:colId xmlns:a16="http://schemas.microsoft.com/office/drawing/2014/main" xmlns="" val="1426438776"/>
                    </a:ext>
                  </a:extLst>
                </a:gridCol>
                <a:gridCol w="1129839">
                  <a:extLst>
                    <a:ext uri="{9D8B030D-6E8A-4147-A177-3AD203B41FA5}">
                      <a16:colId xmlns:a16="http://schemas.microsoft.com/office/drawing/2014/main" xmlns="" val="2406359539"/>
                    </a:ext>
                  </a:extLst>
                </a:gridCol>
                <a:gridCol w="1994170">
                  <a:extLst>
                    <a:ext uri="{9D8B030D-6E8A-4147-A177-3AD203B41FA5}">
                      <a16:colId xmlns:a16="http://schemas.microsoft.com/office/drawing/2014/main" xmlns="" val="3646067851"/>
                    </a:ext>
                  </a:extLst>
                </a:gridCol>
                <a:gridCol w="1887165">
                  <a:extLst>
                    <a:ext uri="{9D8B030D-6E8A-4147-A177-3AD203B41FA5}">
                      <a16:colId xmlns:a16="http://schemas.microsoft.com/office/drawing/2014/main" xmlns="" val="781871841"/>
                    </a:ext>
                  </a:extLst>
                </a:gridCol>
              </a:tblGrid>
              <a:tr h="268708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Среднемесячное потребление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на нефтебазах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на АЗС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Обеспеченность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Розничная цена поставщика, имеющего наибольшую долю рынка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Максимальная розничная цена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(иные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нефтетрейдеры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76225166"/>
                  </a:ext>
                </a:extLst>
              </a:tr>
              <a:tr h="6907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тонн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тонн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тонн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сут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руб./литр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руб./литр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10677633"/>
                  </a:ext>
                </a:extLst>
              </a:tr>
              <a:tr h="4175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Регулятор - 92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6,560 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5,312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0,347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50,15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50,50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12744809"/>
                  </a:ext>
                </a:extLst>
              </a:tr>
              <a:tr h="4175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Премиум - 95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1,587 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1,478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0,158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54,00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54,50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08469662"/>
                  </a:ext>
                </a:extLst>
              </a:tr>
              <a:tr h="4175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ДТ "Зимнее"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4,637 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7,039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0,509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57,38 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57,50 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67287190"/>
                  </a:ext>
                </a:extLst>
              </a:tr>
              <a:tr h="4175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ДТ "Летнее"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2,442 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1,024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55,43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23538842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151810" y="326473"/>
            <a:ext cx="51321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Цены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на моторное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топливо в Камчатском крае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 состоянию на 2</a:t>
            </a:r>
            <a:r>
              <a:rPr lang="en-US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.01.2021*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0984" y="6431522"/>
            <a:ext cx="54678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Согласно данным АО «ННК-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Камчатнефтепродукт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338206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2462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14373" y="927440"/>
            <a:ext cx="38014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Цены на моторное топливо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 регионах ДФО по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состоянию на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en-US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.01.2021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739009"/>
              </p:ext>
            </p:extLst>
          </p:nvPr>
        </p:nvGraphicFramePr>
        <p:xfrm>
          <a:off x="150687" y="185254"/>
          <a:ext cx="3925753" cy="3324001"/>
        </p:xfrm>
        <a:graphic>
          <a:graphicData uri="http://schemas.openxmlformats.org/drawingml/2006/table">
            <a:tbl>
              <a:tblPr/>
              <a:tblGrid>
                <a:gridCol w="1063551">
                  <a:extLst>
                    <a:ext uri="{9D8B030D-6E8A-4147-A177-3AD203B41FA5}">
                      <a16:colId xmlns:a16="http://schemas.microsoft.com/office/drawing/2014/main" xmlns="" val="1892151248"/>
                    </a:ext>
                  </a:extLst>
                </a:gridCol>
                <a:gridCol w="1431101">
                  <a:extLst>
                    <a:ext uri="{9D8B030D-6E8A-4147-A177-3AD203B41FA5}">
                      <a16:colId xmlns:a16="http://schemas.microsoft.com/office/drawing/2014/main" xmlns="" val="2657241242"/>
                    </a:ext>
                  </a:extLst>
                </a:gridCol>
                <a:gridCol w="1431101">
                  <a:extLst>
                    <a:ext uri="{9D8B030D-6E8A-4147-A177-3AD203B41FA5}">
                      <a16:colId xmlns:a16="http://schemas.microsoft.com/office/drawing/2014/main" xmlns="" val="485229573"/>
                    </a:ext>
                  </a:extLst>
                </a:gridCol>
              </a:tblGrid>
              <a:tr h="359276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Магаданская область 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3405301"/>
                  </a:ext>
                </a:extLst>
              </a:tr>
              <a:tr h="93727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5841540"/>
                  </a:ext>
                </a:extLst>
              </a:tr>
              <a:tr h="2404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47263368"/>
                  </a:ext>
                </a:extLst>
              </a:tr>
              <a:tr h="3516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53,10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68,80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33742143"/>
                  </a:ext>
                </a:extLst>
              </a:tr>
              <a:tr h="3516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56,10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60,70 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7539080"/>
                  </a:ext>
                </a:extLst>
              </a:tr>
              <a:tr h="3516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56,20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69,50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093606"/>
                  </a:ext>
                </a:extLst>
              </a:tr>
              <a:tr h="4040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56,20</a:t>
                      </a:r>
                      <a:r>
                        <a:rPr lang="ru-RU" sz="105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ru-RU" sz="105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70,50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7772125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4829724"/>
              </p:ext>
            </p:extLst>
          </p:nvPr>
        </p:nvGraphicFramePr>
        <p:xfrm>
          <a:off x="8249056" y="3584267"/>
          <a:ext cx="3758181" cy="3107782"/>
        </p:xfrm>
        <a:graphic>
          <a:graphicData uri="http://schemas.openxmlformats.org/drawingml/2006/table">
            <a:tbl>
              <a:tblPr/>
              <a:tblGrid>
                <a:gridCol w="1074131">
                  <a:extLst>
                    <a:ext uri="{9D8B030D-6E8A-4147-A177-3AD203B41FA5}">
                      <a16:colId xmlns:a16="http://schemas.microsoft.com/office/drawing/2014/main" xmlns="" val="1892151248"/>
                    </a:ext>
                  </a:extLst>
                </a:gridCol>
                <a:gridCol w="1342025">
                  <a:extLst>
                    <a:ext uri="{9D8B030D-6E8A-4147-A177-3AD203B41FA5}">
                      <a16:colId xmlns:a16="http://schemas.microsoft.com/office/drawing/2014/main" xmlns="" val="2657241242"/>
                    </a:ext>
                  </a:extLst>
                </a:gridCol>
                <a:gridCol w="1342025">
                  <a:extLst>
                    <a:ext uri="{9D8B030D-6E8A-4147-A177-3AD203B41FA5}">
                      <a16:colId xmlns:a16="http://schemas.microsoft.com/office/drawing/2014/main" xmlns="" val="485229573"/>
                    </a:ext>
                  </a:extLst>
                </a:gridCol>
              </a:tblGrid>
              <a:tr h="316524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Сахалинская </a:t>
                      </a:r>
                      <a:r>
                        <a:rPr lang="ru-RU" sz="1100" b="1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область 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3405301"/>
                  </a:ext>
                </a:extLst>
              </a:tr>
              <a:tr h="121595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5841540"/>
                  </a:ext>
                </a:extLst>
              </a:tr>
              <a:tr h="1945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47263368"/>
                  </a:ext>
                </a:extLst>
              </a:tr>
              <a:tr h="3083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47,20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75,00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33742143"/>
                  </a:ext>
                </a:extLst>
              </a:tr>
              <a:tr h="3083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48,90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63,00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7539080"/>
                  </a:ext>
                </a:extLst>
              </a:tr>
              <a:tr h="3083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093606"/>
                  </a:ext>
                </a:extLst>
              </a:tr>
              <a:tr h="4556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55,95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68</a:t>
                      </a:r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7772125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8058577"/>
              </p:ext>
            </p:extLst>
          </p:nvPr>
        </p:nvGraphicFramePr>
        <p:xfrm>
          <a:off x="8258783" y="167382"/>
          <a:ext cx="3748453" cy="3303773"/>
        </p:xfrm>
        <a:graphic>
          <a:graphicData uri="http://schemas.openxmlformats.org/drawingml/2006/table">
            <a:tbl>
              <a:tblPr/>
              <a:tblGrid>
                <a:gridCol w="1172723">
                  <a:extLst>
                    <a:ext uri="{9D8B030D-6E8A-4147-A177-3AD203B41FA5}">
                      <a16:colId xmlns:a16="http://schemas.microsoft.com/office/drawing/2014/main" xmlns="" val="1892151248"/>
                    </a:ext>
                  </a:extLst>
                </a:gridCol>
                <a:gridCol w="1431101">
                  <a:extLst>
                    <a:ext uri="{9D8B030D-6E8A-4147-A177-3AD203B41FA5}">
                      <a16:colId xmlns:a16="http://schemas.microsoft.com/office/drawing/2014/main" xmlns="" val="2657241242"/>
                    </a:ext>
                  </a:extLst>
                </a:gridCol>
                <a:gridCol w="1144629">
                  <a:extLst>
                    <a:ext uri="{9D8B030D-6E8A-4147-A177-3AD203B41FA5}">
                      <a16:colId xmlns:a16="http://schemas.microsoft.com/office/drawing/2014/main" xmlns="" val="485229573"/>
                    </a:ext>
                  </a:extLst>
                </a:gridCol>
              </a:tblGrid>
              <a:tr h="396058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Приморский край 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3405301"/>
                  </a:ext>
                </a:extLst>
              </a:tr>
              <a:tr h="104110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5841540"/>
                  </a:ext>
                </a:extLst>
              </a:tr>
              <a:tr h="2500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47263368"/>
                  </a:ext>
                </a:extLst>
              </a:tr>
              <a:tr h="3609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46,50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48,50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33742143"/>
                  </a:ext>
                </a:extLst>
              </a:tr>
              <a:tr h="3609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47,50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49,90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7539080"/>
                  </a:ext>
                </a:extLst>
              </a:tr>
              <a:tr h="3609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093606"/>
                  </a:ext>
                </a:extLst>
              </a:tr>
              <a:tr h="5336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52,</a:t>
                      </a:r>
                      <a:r>
                        <a:rPr lang="en-US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80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54,80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7772125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679496"/>
              </p:ext>
            </p:extLst>
          </p:nvPr>
        </p:nvGraphicFramePr>
        <p:xfrm>
          <a:off x="150686" y="3616503"/>
          <a:ext cx="3925753" cy="3071875"/>
        </p:xfrm>
        <a:graphic>
          <a:graphicData uri="http://schemas.openxmlformats.org/drawingml/2006/table">
            <a:tbl>
              <a:tblPr/>
              <a:tblGrid>
                <a:gridCol w="1063551">
                  <a:extLst>
                    <a:ext uri="{9D8B030D-6E8A-4147-A177-3AD203B41FA5}">
                      <a16:colId xmlns:a16="http://schemas.microsoft.com/office/drawing/2014/main" xmlns="" val="1892151248"/>
                    </a:ext>
                  </a:extLst>
                </a:gridCol>
                <a:gridCol w="1431101">
                  <a:extLst>
                    <a:ext uri="{9D8B030D-6E8A-4147-A177-3AD203B41FA5}">
                      <a16:colId xmlns:a16="http://schemas.microsoft.com/office/drawing/2014/main" xmlns="" val="2657241242"/>
                    </a:ext>
                  </a:extLst>
                </a:gridCol>
                <a:gridCol w="1431101">
                  <a:extLst>
                    <a:ext uri="{9D8B030D-6E8A-4147-A177-3AD203B41FA5}">
                      <a16:colId xmlns:a16="http://schemas.microsoft.com/office/drawing/2014/main" xmlns="" val="485229573"/>
                    </a:ext>
                  </a:extLst>
                </a:gridCol>
              </a:tblGrid>
              <a:tr h="27881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smtClean="0">
                          <a:effectLst/>
                          <a:latin typeface="Times New Roman" panose="02020603050405020304" pitchFamily="18" charset="0"/>
                        </a:rPr>
                        <a:t>Чукотский </a:t>
                      </a:r>
                      <a:r>
                        <a:rPr lang="ru-RU" sz="1100" b="1" i="0" u="none" strike="noStrike" smtClean="0">
                          <a:effectLst/>
                          <a:latin typeface="Times New Roman" panose="02020603050405020304" pitchFamily="18" charset="0"/>
                        </a:rPr>
                        <a:t>АО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3405301"/>
                  </a:ext>
                </a:extLst>
              </a:tr>
              <a:tr h="101273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5841540"/>
                  </a:ext>
                </a:extLst>
              </a:tr>
              <a:tr h="2547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47263368"/>
                  </a:ext>
                </a:extLst>
              </a:tr>
              <a:tr h="367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64,00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64,00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33742143"/>
                  </a:ext>
                </a:extLst>
              </a:tr>
              <a:tr h="367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65,00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65,00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7539080"/>
                  </a:ext>
                </a:extLst>
              </a:tr>
              <a:tr h="367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093606"/>
                  </a:ext>
                </a:extLst>
              </a:tr>
              <a:tr h="4224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67,00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67,00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7772125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8168565"/>
              </p:ext>
            </p:extLst>
          </p:nvPr>
        </p:nvGraphicFramePr>
        <p:xfrm>
          <a:off x="4315743" y="2226955"/>
          <a:ext cx="3770786" cy="4338231"/>
        </p:xfrm>
        <a:graphic>
          <a:graphicData uri="http://schemas.openxmlformats.org/drawingml/2006/table">
            <a:tbl>
              <a:tblPr/>
              <a:tblGrid>
                <a:gridCol w="1021568">
                  <a:extLst>
                    <a:ext uri="{9D8B030D-6E8A-4147-A177-3AD203B41FA5}">
                      <a16:colId xmlns:a16="http://schemas.microsoft.com/office/drawing/2014/main" xmlns="" val="1892151248"/>
                    </a:ext>
                  </a:extLst>
                </a:gridCol>
                <a:gridCol w="1374609">
                  <a:extLst>
                    <a:ext uri="{9D8B030D-6E8A-4147-A177-3AD203B41FA5}">
                      <a16:colId xmlns:a16="http://schemas.microsoft.com/office/drawing/2014/main" xmlns="" val="2657241242"/>
                    </a:ext>
                  </a:extLst>
                </a:gridCol>
                <a:gridCol w="1374609">
                  <a:extLst>
                    <a:ext uri="{9D8B030D-6E8A-4147-A177-3AD203B41FA5}">
                      <a16:colId xmlns:a16="http://schemas.microsoft.com/office/drawing/2014/main" xmlns="" val="485229573"/>
                    </a:ext>
                  </a:extLst>
                </a:gridCol>
              </a:tblGrid>
              <a:tr h="359467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Камчатский край 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3405301"/>
                  </a:ext>
                </a:extLst>
              </a:tr>
              <a:tr h="159336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5841540"/>
                  </a:ext>
                </a:extLst>
              </a:tr>
              <a:tr h="4184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47263368"/>
                  </a:ext>
                </a:extLst>
              </a:tr>
              <a:tr h="474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50,15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50,50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33742143"/>
                  </a:ext>
                </a:extLst>
              </a:tr>
              <a:tr h="474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54,00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54,50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7539080"/>
                  </a:ext>
                </a:extLst>
              </a:tr>
              <a:tr h="474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55,43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093606"/>
                  </a:ext>
                </a:extLst>
              </a:tr>
              <a:tr h="544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57,38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57,50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7772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14439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4468</TotalTime>
  <Words>1025</Words>
  <Application>Microsoft Office PowerPoint</Application>
  <PresentationFormat>Широкоэкранный</PresentationFormat>
  <Paragraphs>653</Paragraphs>
  <Slides>6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 </vt:lpstr>
      <vt:lpstr>Средние потребительские цены (тарифы) на нефтепродукты в Российской Федерации, Камчатском крае и субъектах ДФО за истекший период 2020 года*</vt:lpstr>
      <vt:lpstr>Средние потребительские цены (тарифы) на нефтепродукты в Российской Федерации, Камчатском крае и субъектах ДФО за истекший период 2020 года*</vt:lpstr>
      <vt:lpstr>Средние потребительские цены (тарифы) на нефтепродукты в Российской Федерации, Камчатском крае и субъектах ДФО за истекший период 2020 года*</vt:lpstr>
      <vt:lpstr>Презентация PowerPoint</vt:lpstr>
      <vt:lpstr>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Спирина Наталия Анатольевна</dc:creator>
  <cp:lastModifiedBy>Ковалевская Галина Викторовна</cp:lastModifiedBy>
  <cp:revision>186</cp:revision>
  <cp:lastPrinted>2020-12-24T01:57:14Z</cp:lastPrinted>
  <dcterms:created xsi:type="dcterms:W3CDTF">2020-12-04T06:58:51Z</dcterms:created>
  <dcterms:modified xsi:type="dcterms:W3CDTF">2021-01-29T03:52:10Z</dcterms:modified>
</cp:coreProperties>
</file>