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8"/>
  </p:notesMasterIdLst>
  <p:sldIdLst>
    <p:sldId id="256" r:id="rId2"/>
    <p:sldId id="289" r:id="rId3"/>
    <p:sldId id="285" r:id="rId4"/>
    <p:sldId id="290" r:id="rId5"/>
    <p:sldId id="282" r:id="rId6"/>
    <p:sldId id="284" r:id="rId7"/>
  </p:sldIdLst>
  <p:sldSz cx="12192000" cy="6858000"/>
  <p:notesSz cx="6815138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6" autoAdjust="0"/>
    <p:restoredTop sz="83953" autoAdjust="0"/>
  </p:normalViewPr>
  <p:slideViewPr>
    <p:cSldViewPr snapToGrid="0">
      <p:cViewPr varScale="1">
        <p:scale>
          <a:sx n="97" d="100"/>
          <a:sy n="9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9091"/>
          </a:xfrm>
          <a:prstGeom prst="rect">
            <a:avLst/>
          </a:prstGeom>
        </p:spPr>
        <p:txBody>
          <a:bodyPr vert="horz" lIns="91641" tIns="45821" rIns="91641" bIns="45821" rtlCol="0"/>
          <a:lstStyle>
            <a:lvl1pPr algn="r">
              <a:defRPr sz="1200"/>
            </a:lvl1pPr>
          </a:lstStyle>
          <a:p>
            <a:fld id="{27EE5C4F-ACD4-4F2F-AAB3-0969A6B3157B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4600"/>
            <a:ext cx="59674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41" tIns="45821" rIns="91641" bIns="4582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515" y="4787125"/>
            <a:ext cx="5452110" cy="3916740"/>
          </a:xfrm>
          <a:prstGeom prst="rect">
            <a:avLst/>
          </a:prstGeom>
        </p:spPr>
        <p:txBody>
          <a:bodyPr vert="horz" lIns="91641" tIns="45821" rIns="91641" bIns="4582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0335" y="9448186"/>
            <a:ext cx="2953226" cy="499090"/>
          </a:xfrm>
          <a:prstGeom prst="rect">
            <a:avLst/>
          </a:prstGeom>
        </p:spPr>
        <p:txBody>
          <a:bodyPr vert="horz" lIns="91641" tIns="45821" rIns="91641" bIns="45821" rtlCol="0" anchor="b"/>
          <a:lstStyle>
            <a:lvl1pPr algn="r">
              <a:defRPr sz="1200"/>
            </a:lvl1pPr>
          </a:lstStyle>
          <a:p>
            <a:fld id="{AB5AE2F0-AAD2-4206-91C1-7740FDB339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63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35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0826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Согласно данных Федеральной службы государственной статистики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5AE2F0-AAD2-4206-91C1-7740FDB339D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05095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7782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5AE2F0-AAD2-4206-91C1-7740FDB339D7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00818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0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755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244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18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75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485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969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745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11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438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534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4A4D-8446-43AD-B97F-9DB0D178855F}" type="datetimeFigureOut">
              <a:rPr lang="ru-RU" smtClean="0"/>
              <a:t>29.11.2024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FC90-A59C-49DD-8E3B-4608EAD54B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023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1392" y="923191"/>
            <a:ext cx="9144000" cy="764931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3726" y="1210317"/>
            <a:ext cx="9144000" cy="4448175"/>
          </a:xfrm>
        </p:spPr>
        <p:txBody>
          <a:bodyPr>
            <a:normAutofit/>
          </a:bodyPr>
          <a:lstStyle/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средних потребительских ценах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нефтепродукты в Российской Федерации, Камчатском крае и субъектах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ДФО </a:t>
            </a:r>
          </a:p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декабрь 2023 года</a:t>
            </a:r>
            <a:endPara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текущий период 2024 года</a:t>
            </a:r>
          </a:p>
        </p:txBody>
      </p:sp>
    </p:spTree>
    <p:extLst>
      <p:ext uri="{BB962C8B-B14F-4D97-AF65-F5344CB8AC3E}">
        <p14:creationId xmlns:p14="http://schemas.microsoft.com/office/powerpoint/2010/main" val="10149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5876921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Бензин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автомобильный </a:t>
                      </a: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АИ-92,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50,26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54,99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52,74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55,41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50,61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50,83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54,47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67,30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63,95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51,69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64,67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52,90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55,06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54,75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65,35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57,83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56,21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56,64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65,82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58,31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66,09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53,77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59,00</a:t>
                      </a:r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67,99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57,34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57,13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68,43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66,55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57,62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68,00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75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871790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Бензин автомобильный</a:t>
                      </a:r>
                      <a:r>
                        <a:rPr lang="ru-RU" sz="1000" b="0" baseline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АИ-95,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1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64,73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54,87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58,58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62,64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55,66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56,05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56,83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56,46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57,44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66,15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56,52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67,71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57,91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58,63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61,43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58,25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69,56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58,83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62,18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67,92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59,59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60,04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59,02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72,09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919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0"/>
            <a:ext cx="10562617" cy="505838"/>
          </a:xfrm>
        </p:spPr>
        <p:txBody>
          <a:bodyPr>
            <a:noAutofit/>
          </a:bodyPr>
          <a:lstStyle/>
          <a:p>
            <a:pPr algn="ctr"/>
            <a:r>
              <a:rPr lang="ru-RU" sz="17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Средние потребительские цены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(тарифы) на нефтепродукты</a:t>
            </a:r>
            <a:r>
              <a:rPr lang="en-US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Российской Федерации, Камчатском крае и субъектах ДФО за декабрь 2023 года и текущий период 2024 года</a:t>
            </a:r>
            <a:endParaRPr lang="ru-RU" sz="17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3995117"/>
              </p:ext>
            </p:extLst>
          </p:nvPr>
        </p:nvGraphicFramePr>
        <p:xfrm>
          <a:off x="176980" y="505838"/>
          <a:ext cx="11838040" cy="6219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1009">
                  <a:extLst>
                    <a:ext uri="{9D8B030D-6E8A-4147-A177-3AD203B41FA5}">
                      <a16:colId xmlns:a16="http://schemas.microsoft.com/office/drawing/2014/main" val="340974327"/>
                    </a:ext>
                  </a:extLst>
                </a:gridCol>
                <a:gridCol w="932799">
                  <a:extLst>
                    <a:ext uri="{9D8B030D-6E8A-4147-A177-3AD203B41FA5}">
                      <a16:colId xmlns:a16="http://schemas.microsoft.com/office/drawing/2014/main" val="1700919341"/>
                    </a:ext>
                  </a:extLst>
                </a:gridCol>
                <a:gridCol w="505266">
                  <a:extLst>
                    <a:ext uri="{9D8B030D-6E8A-4147-A177-3AD203B41FA5}">
                      <a16:colId xmlns:a16="http://schemas.microsoft.com/office/drawing/2014/main" val="2119211557"/>
                    </a:ext>
                  </a:extLst>
                </a:gridCol>
                <a:gridCol w="517585">
                  <a:extLst>
                    <a:ext uri="{9D8B030D-6E8A-4147-A177-3AD203B41FA5}">
                      <a16:colId xmlns:a16="http://schemas.microsoft.com/office/drawing/2014/main" val="2519507403"/>
                    </a:ext>
                  </a:extLst>
                </a:gridCol>
                <a:gridCol w="998215">
                  <a:extLst>
                    <a:ext uri="{9D8B030D-6E8A-4147-A177-3AD203B41FA5}">
                      <a16:colId xmlns:a16="http://schemas.microsoft.com/office/drawing/2014/main" val="1692593369"/>
                    </a:ext>
                  </a:extLst>
                </a:gridCol>
                <a:gridCol w="971666">
                  <a:extLst>
                    <a:ext uri="{9D8B030D-6E8A-4147-A177-3AD203B41FA5}">
                      <a16:colId xmlns:a16="http://schemas.microsoft.com/office/drawing/2014/main" val="3434439023"/>
                    </a:ext>
                  </a:extLst>
                </a:gridCol>
                <a:gridCol w="932798">
                  <a:extLst>
                    <a:ext uri="{9D8B030D-6E8A-4147-A177-3AD203B41FA5}">
                      <a16:colId xmlns:a16="http://schemas.microsoft.com/office/drawing/2014/main" val="2500613959"/>
                    </a:ext>
                  </a:extLst>
                </a:gridCol>
                <a:gridCol w="777333">
                  <a:extLst>
                    <a:ext uri="{9D8B030D-6E8A-4147-A177-3AD203B41FA5}">
                      <a16:colId xmlns:a16="http://schemas.microsoft.com/office/drawing/2014/main" val="3800530471"/>
                    </a:ext>
                  </a:extLst>
                </a:gridCol>
                <a:gridCol w="952232">
                  <a:extLst>
                    <a:ext uri="{9D8B030D-6E8A-4147-A177-3AD203B41FA5}">
                      <a16:colId xmlns:a16="http://schemas.microsoft.com/office/drawing/2014/main" val="3637591551"/>
                    </a:ext>
                  </a:extLst>
                </a:gridCol>
                <a:gridCol w="1020249">
                  <a:extLst>
                    <a:ext uri="{9D8B030D-6E8A-4147-A177-3AD203B41FA5}">
                      <a16:colId xmlns:a16="http://schemas.microsoft.com/office/drawing/2014/main" val="1243391290"/>
                    </a:ext>
                  </a:extLst>
                </a:gridCol>
                <a:gridCol w="991100">
                  <a:extLst>
                    <a:ext uri="{9D8B030D-6E8A-4147-A177-3AD203B41FA5}">
                      <a16:colId xmlns:a16="http://schemas.microsoft.com/office/drawing/2014/main" val="276822078"/>
                    </a:ext>
                  </a:extLst>
                </a:gridCol>
                <a:gridCol w="962259">
                  <a:extLst>
                    <a:ext uri="{9D8B030D-6E8A-4147-A177-3AD203B41FA5}">
                      <a16:colId xmlns:a16="http://schemas.microsoft.com/office/drawing/2014/main" val="2365635126"/>
                    </a:ext>
                  </a:extLst>
                </a:gridCol>
                <a:gridCol w="1105529">
                  <a:extLst>
                    <a:ext uri="{9D8B030D-6E8A-4147-A177-3AD203B41FA5}">
                      <a16:colId xmlns:a16="http://schemas.microsoft.com/office/drawing/2014/main" val="3674627463"/>
                    </a:ext>
                  </a:extLst>
                </a:gridCol>
              </a:tblGrid>
              <a:tr h="671959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Нефтепродукт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субъект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Камчатский край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ДФО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Республика Саха (Якутия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Приморский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Хабаровский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Амурская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область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Сахалинская обл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Еврейская</a:t>
                      </a:r>
                      <a:r>
                        <a:rPr lang="ru-RU" sz="10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Чукотский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8351738"/>
                  </a:ext>
                </a:extLst>
              </a:tr>
              <a:tr h="477744">
                <a:tc rowSpan="1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Дизельное топливо,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(руб./л)</a:t>
                      </a:r>
                      <a:endParaRPr lang="ru-RU" sz="9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64,37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69,97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68,85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71,68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2023</a:t>
                      </a:r>
                      <a:endParaRPr lang="ru-RU" sz="100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333544"/>
                  </a:ext>
                </a:extLst>
              </a:tr>
              <a:tr h="463634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76,05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84,80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январь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8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81,08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300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64,90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82,07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69,48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82,12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65,38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76,22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70,40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331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65,78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70,89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79,12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86,22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июнь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316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83,04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66,53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79,55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86,49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72,65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июль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83,57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66,85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77,11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71,52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72,19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80,38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86,71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73,08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август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396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82,41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66,97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77,24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81,81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71,77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72,45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72,26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84,90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87,13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73,28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сентябрь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475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82,82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67,45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78,45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85,61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71,95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72,89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73,15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87,72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87,47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73,75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70,00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3397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ноябрь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13238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 2024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490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303257"/>
              </p:ext>
            </p:extLst>
          </p:nvPr>
        </p:nvGraphicFramePr>
        <p:xfrm>
          <a:off x="158748" y="1770878"/>
          <a:ext cx="11884371" cy="36572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8647">
                  <a:extLst>
                    <a:ext uri="{9D8B030D-6E8A-4147-A177-3AD203B41FA5}">
                      <a16:colId xmlns:a16="http://schemas.microsoft.com/office/drawing/2014/main" val="2249247971"/>
                    </a:ext>
                  </a:extLst>
                </a:gridCol>
                <a:gridCol w="1797746">
                  <a:extLst>
                    <a:ext uri="{9D8B030D-6E8A-4147-A177-3AD203B41FA5}">
                      <a16:colId xmlns:a16="http://schemas.microsoft.com/office/drawing/2014/main" val="1819158657"/>
                    </a:ext>
                  </a:extLst>
                </a:gridCol>
                <a:gridCol w="1486780">
                  <a:extLst>
                    <a:ext uri="{9D8B030D-6E8A-4147-A177-3AD203B41FA5}">
                      <a16:colId xmlns:a16="http://schemas.microsoft.com/office/drawing/2014/main" val="810213332"/>
                    </a:ext>
                  </a:extLst>
                </a:gridCol>
                <a:gridCol w="1161550">
                  <a:extLst>
                    <a:ext uri="{9D8B030D-6E8A-4147-A177-3AD203B41FA5}">
                      <a16:colId xmlns:a16="http://schemas.microsoft.com/office/drawing/2014/main" val="1426438776"/>
                    </a:ext>
                  </a:extLst>
                </a:gridCol>
                <a:gridCol w="1760705">
                  <a:extLst>
                    <a:ext uri="{9D8B030D-6E8A-4147-A177-3AD203B41FA5}">
                      <a16:colId xmlns:a16="http://schemas.microsoft.com/office/drawing/2014/main" val="2406359539"/>
                    </a:ext>
                  </a:extLst>
                </a:gridCol>
                <a:gridCol w="2014471">
                  <a:extLst>
                    <a:ext uri="{9D8B030D-6E8A-4147-A177-3AD203B41FA5}">
                      <a16:colId xmlns:a16="http://schemas.microsoft.com/office/drawing/2014/main" val="3646067851"/>
                    </a:ext>
                  </a:extLst>
                </a:gridCol>
                <a:gridCol w="2014472">
                  <a:extLst>
                    <a:ext uri="{9D8B030D-6E8A-4147-A177-3AD203B41FA5}">
                      <a16:colId xmlns:a16="http://schemas.microsoft.com/office/drawing/2014/main" val="781871841"/>
                    </a:ext>
                  </a:extLst>
                </a:gridCol>
              </a:tblGrid>
              <a:tr h="157316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Среднемесячное потребление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нефтебазах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Наличие на АЗС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Обеспеченность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Розничная </a:t>
                      </a: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цена поставщика, имеющего наибольшую долю рынка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Максимальная розничная цена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(иные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поставщики)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225166"/>
                  </a:ext>
                </a:extLst>
              </a:tr>
              <a:tr h="452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 тонн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сут</a:t>
                      </a: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руб./литр</a:t>
                      </a:r>
                      <a:endParaRPr lang="ru-RU" sz="20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677633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Регулятор - 92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6,560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0,382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62,22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80,00   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8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744809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Премиум - 95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1,587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1,370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0,179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</a:t>
                      </a:r>
                      <a:r>
                        <a:rPr lang="en-US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79,61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8469662"/>
                  </a:ext>
                </a:extLst>
              </a:tr>
              <a:tr h="4049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«Летнее»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                                                                      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7287190"/>
                  </a:ext>
                </a:extLst>
              </a:tr>
              <a:tr h="4169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ДТ </a:t>
                      </a: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«Зимнее»</a:t>
                      </a:r>
                      <a:endParaRPr lang="ru-RU" sz="16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4,637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5,295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0,519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79,62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99,00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53884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03056" y="188279"/>
            <a:ext cx="979575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Цены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</a:rPr>
              <a:t>на моторное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топливо в Камчатском крае </a:t>
            </a:r>
          </a:p>
          <a:p>
            <a:pPr algn="ctr"/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по состоянию на 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29.11.2024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 </a:t>
            </a:r>
            <a:endParaRPr lang="ru-RU" sz="20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0984" y="6431522"/>
            <a:ext cx="54678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АО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«ННК-</a:t>
            </a:r>
            <a:r>
              <a:rPr lang="ru-RU" sz="11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Камчатнефтепродукт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20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4628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9770" y="4110"/>
            <a:ext cx="98346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Цены на моторное топливо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регионах ДФО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состоянию </a:t>
            </a:r>
            <a:r>
              <a:rPr lang="ru-RU" b="1">
                <a:latin typeface="Times New Roman" panose="02020603050405020304" pitchFamily="18" charset="0"/>
                <a:ea typeface="Calibri" panose="020F0502020204030204" pitchFamily="34" charset="0"/>
              </a:rPr>
              <a:t>на </a:t>
            </a:r>
            <a:r>
              <a:rPr lang="ru-RU" b="1" smtClean="0">
                <a:latin typeface="Times New Roman" panose="02020603050405020304" pitchFamily="18" charset="0"/>
                <a:ea typeface="Calibri" panose="020F0502020204030204" pitchFamily="34" charset="0"/>
              </a:rPr>
              <a:t>29.11.2024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*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65565"/>
              </p:ext>
            </p:extLst>
          </p:nvPr>
        </p:nvGraphicFramePr>
        <p:xfrm>
          <a:off x="116732" y="373626"/>
          <a:ext cx="3816170" cy="3083319"/>
        </p:xfrm>
        <a:graphic>
          <a:graphicData uri="http://schemas.openxmlformats.org/drawingml/2006/table">
            <a:tbl>
              <a:tblPr/>
              <a:tblGrid>
                <a:gridCol w="99378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17235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305148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4968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Магаданская область</a:t>
                      </a:r>
                      <a:endParaRPr lang="ru-RU" sz="12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037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Тосмар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поставщиков)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4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394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63,25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79,00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021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70,00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77,00</a:t>
                      </a:r>
                    </a:p>
                  </a:txBody>
                  <a:tcPr marL="8372" marR="8372" marT="8372" marB="0" anchor="ctr" anchorCtr="1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705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80,50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81,50</a:t>
                      </a:r>
                      <a:endParaRPr lang="ru-RU" sz="1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565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97,50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0783064"/>
              </p:ext>
            </p:extLst>
          </p:nvPr>
        </p:nvGraphicFramePr>
        <p:xfrm>
          <a:off x="8056605" y="3528657"/>
          <a:ext cx="4018661" cy="2866933"/>
        </p:xfrm>
        <a:graphic>
          <a:graphicData uri="http://schemas.openxmlformats.org/drawingml/2006/table">
            <a:tbl>
              <a:tblPr/>
              <a:tblGrid>
                <a:gridCol w="1099132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47260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4692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887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Сахалинская </a:t>
                      </a:r>
                      <a:r>
                        <a:rPr kumimoji="0" lang="ru-RU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область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7034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(ООО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Востокнефтепродукт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377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3727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59,35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98,92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354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1,32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8697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117,33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5496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78,60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99,44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701317"/>
              </p:ext>
            </p:extLst>
          </p:nvPr>
        </p:nvGraphicFramePr>
        <p:xfrm>
          <a:off x="8056606" y="373443"/>
          <a:ext cx="4018661" cy="3083502"/>
        </p:xfrm>
        <a:graphic>
          <a:graphicData uri="http://schemas.openxmlformats.org/drawingml/2006/table">
            <a:tbl>
              <a:tblPr/>
              <a:tblGrid>
                <a:gridCol w="1031050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26280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461331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83034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Приморский край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229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 «ННК-Приморнефтепродукт»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(иные поставщики)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63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734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57,64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7,52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58,41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8,62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343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kumimoji="0" lang="ru-RU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723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72,06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73,43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67040"/>
              </p:ext>
            </p:extLst>
          </p:nvPr>
        </p:nvGraphicFramePr>
        <p:xfrm>
          <a:off x="112965" y="3528658"/>
          <a:ext cx="3819542" cy="2866933"/>
        </p:xfrm>
        <a:graphic>
          <a:graphicData uri="http://schemas.openxmlformats.org/drawingml/2006/table">
            <a:tbl>
              <a:tblPr/>
              <a:tblGrid>
                <a:gridCol w="9968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532549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9015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4988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Чукотский АО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4794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(АО «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Чукотснаб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438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532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68,00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73,00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647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78,00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3417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3933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77,00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46854"/>
              </p:ext>
            </p:extLst>
          </p:nvPr>
        </p:nvGraphicFramePr>
        <p:xfrm>
          <a:off x="4069492" y="365126"/>
          <a:ext cx="3888259" cy="3099666"/>
        </p:xfrm>
        <a:graphic>
          <a:graphicData uri="http://schemas.openxmlformats.org/drawingml/2006/table">
            <a:tbl>
              <a:tblPr/>
              <a:tblGrid>
                <a:gridCol w="1037967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06378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43914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93635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Камчатский край </a:t>
                      </a:r>
                      <a:endParaRPr lang="ru-RU" sz="1200" b="1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3681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Камчатнефтепродукт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Максимальная розничная цена (иные поставщики)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36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604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62,22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84,00                                                                                                                                                                                                             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42394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6,99</a:t>
                      </a:r>
                      <a:endParaRPr lang="en-US" sz="1400" b="1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89,00 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4151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 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288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79,62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105,00</a:t>
                      </a: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383002"/>
              </p:ext>
            </p:extLst>
          </p:nvPr>
        </p:nvGraphicFramePr>
        <p:xfrm>
          <a:off x="4069491" y="3528657"/>
          <a:ext cx="3888259" cy="2866932"/>
        </p:xfrm>
        <a:graphic>
          <a:graphicData uri="http://schemas.openxmlformats.org/drawingml/2006/table">
            <a:tbl>
              <a:tblPr/>
              <a:tblGrid>
                <a:gridCol w="1042743">
                  <a:extLst>
                    <a:ext uri="{9D8B030D-6E8A-4147-A177-3AD203B41FA5}">
                      <a16:colId xmlns:a16="http://schemas.microsoft.com/office/drawing/2014/main" val="1892151248"/>
                    </a:ext>
                  </a:extLst>
                </a:gridCol>
                <a:gridCol w="1634446">
                  <a:extLst>
                    <a:ext uri="{9D8B030D-6E8A-4147-A177-3AD203B41FA5}">
                      <a16:colId xmlns:a16="http://schemas.microsoft.com/office/drawing/2014/main" val="2657241242"/>
                    </a:ext>
                  </a:extLst>
                </a:gridCol>
                <a:gridCol w="1211070">
                  <a:extLst>
                    <a:ext uri="{9D8B030D-6E8A-4147-A177-3AD203B41FA5}">
                      <a16:colId xmlns:a16="http://schemas.microsoft.com/office/drawing/2014/main" val="485229573"/>
                    </a:ext>
                  </a:extLst>
                </a:gridCol>
              </a:tblGrid>
              <a:tr h="26659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Хабаровский край</a:t>
                      </a:r>
                      <a:endParaRPr lang="ru-RU" sz="10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05301"/>
                  </a:ext>
                </a:extLst>
              </a:tr>
              <a:tr h="81422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Розничная цена поставщика, имеющего наибольшую долю рынка (АО «ННК-Хабаровскнефтепродукт»)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Средняя розничная цена независимых </a:t>
                      </a:r>
                      <a:r>
                        <a:rPr lang="ru-RU" sz="1000" b="1" i="0" u="none" strike="noStrike" dirty="0" err="1" smtClean="0">
                          <a:effectLst/>
                          <a:latin typeface="Times New Roman" panose="02020603050405020304" pitchFamily="18" charset="0"/>
                        </a:rPr>
                        <a:t>нефтетрейдеров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, </a:t>
                      </a:r>
                      <a:r>
                        <a:rPr lang="ru-RU" sz="1000" b="1" i="0" u="none" strike="noStrike" baseline="0" dirty="0" smtClean="0">
                          <a:effectLst/>
                          <a:latin typeface="Times New Roman" panose="02020603050405020304" pitchFamily="18" charset="0"/>
                        </a:rPr>
                        <a:t>где отсутствуют АЗС ВИНК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841540"/>
                  </a:ext>
                </a:extLst>
              </a:tr>
              <a:tr h="28410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руб./литр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7263368"/>
                  </a:ext>
                </a:extLst>
              </a:tr>
              <a:tr h="4212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Регулятор - 92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56,56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71,83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742143"/>
                  </a:ext>
                </a:extLst>
              </a:tr>
              <a:tr h="3778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Премиум - 95</a:t>
                      </a: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59,20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70,76</a:t>
                      </a: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539080"/>
                  </a:ext>
                </a:extLst>
              </a:tr>
              <a:tr h="267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«летнее»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-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093606"/>
                  </a:ext>
                </a:extLst>
              </a:tr>
              <a:tr h="4353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ДТ </a:t>
                      </a:r>
                      <a:r>
                        <a:rPr lang="ru-RU" sz="1000" b="1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«зимнее»</a:t>
                      </a:r>
                      <a:endParaRPr lang="ru-RU" sz="1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8372" marR="8372" marT="837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71,28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90,83</a:t>
                      </a:r>
                      <a:endParaRPr lang="ru-RU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8372" marR="8372" marT="837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772125"/>
                  </a:ext>
                </a:extLst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112965" y="6395589"/>
            <a:ext cx="5855215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11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11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</a:t>
            </a:r>
            <a:r>
              <a:rPr lang="en-US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данным, предоставляемым субъектами ДФО</a:t>
            </a:r>
            <a:endParaRPr lang="ru-RU" sz="11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wrap="square">
        <a:spAutoFit/>
      </a:bodyPr>
      <a:lstStyle>
        <a:defPPr>
          <a:defRPr sz="1100" b="1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28346</TotalTime>
  <Words>1127</Words>
  <Application>Microsoft Office PowerPoint</Application>
  <PresentationFormat>Широкоэкранный</PresentationFormat>
  <Paragraphs>630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 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Средние потребительские цены (тарифы) на нефтепродукты в Российской Федерации, Камчатском крае и субъектах ДФО за декабрь 2023 года и текущий период 2024 года</vt:lpstr>
      <vt:lpstr>Презентация PowerPoint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Спирина Наталия Анатольевна</dc:creator>
  <cp:lastModifiedBy>Брагин Кирилл Валерьевич</cp:lastModifiedBy>
  <cp:revision>1139</cp:revision>
  <cp:lastPrinted>2023-10-06T02:12:00Z</cp:lastPrinted>
  <dcterms:created xsi:type="dcterms:W3CDTF">2020-12-04T06:58:51Z</dcterms:created>
  <dcterms:modified xsi:type="dcterms:W3CDTF">2024-11-28T22:23:48Z</dcterms:modified>
</cp:coreProperties>
</file>