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9" r:id="rId3"/>
    <p:sldId id="285" r:id="rId4"/>
    <p:sldId id="290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135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095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декабрь 2024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года,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истекший период 2025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2024 года и текущий период 2025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5914493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68,29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55,18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60,58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70,12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59,08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58,31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58,38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68,61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70,06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59,03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69,85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55,54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75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2024 года и текущий период 2025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247055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автомобильный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71,73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60,38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64,74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73,23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61,80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61,05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62,61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73,56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75,43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61,93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71,00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73,43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64,46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75,25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2024 года и текущий период 2025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9005875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86,02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69,88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81,96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88,07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75,32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74,71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76,37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89,19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92,89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78,09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70,66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80,58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77,01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89,10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74,94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90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607796"/>
              </p:ext>
            </p:extLst>
          </p:nvPr>
        </p:nvGraphicFramePr>
        <p:xfrm>
          <a:off x="158748" y="1770878"/>
          <a:ext cx="11884371" cy="3657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8647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97746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86780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61550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760705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2014471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2014472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157316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поставщика, имеющего наибольшую долю рынка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поставщики)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4522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7,342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0,528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4,07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77,55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2,185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0,248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79,14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«Летнее»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416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«Зимнее»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4,637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0,685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0,461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95,94</a:t>
                      </a: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6" y="188279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04.04.2025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 АО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«ННК-</a:t>
            </a:r>
            <a:r>
              <a:rPr lang="ru-RU" sz="11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04.04.2025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438296"/>
              </p:ext>
            </p:extLst>
          </p:nvPr>
        </p:nvGraphicFramePr>
        <p:xfrm>
          <a:off x="116732" y="373626"/>
          <a:ext cx="3816170" cy="3083319"/>
        </p:xfrm>
        <a:graphic>
          <a:graphicData uri="http://schemas.openxmlformats.org/drawingml/2006/table">
            <a:tbl>
              <a:tblPr/>
              <a:tblGrid>
                <a:gridCol w="99378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1723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051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496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03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Тосмар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поставщиков)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4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39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64,05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2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71,90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705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65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102,00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879287"/>
              </p:ext>
            </p:extLst>
          </p:nvPr>
        </p:nvGraphicFramePr>
        <p:xfrm>
          <a:off x="8056605" y="3528657"/>
          <a:ext cx="4018661" cy="2866933"/>
        </p:xfrm>
        <a:graphic>
          <a:graphicData uri="http://schemas.openxmlformats.org/drawingml/2006/table">
            <a:tbl>
              <a:tblPr/>
              <a:tblGrid>
                <a:gridCol w="109913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726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4692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887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область**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7034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77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727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61,64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108,59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35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3,70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86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549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81,97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128,06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082150"/>
              </p:ext>
            </p:extLst>
          </p:nvPr>
        </p:nvGraphicFramePr>
        <p:xfrm>
          <a:off x="8056606" y="373443"/>
          <a:ext cx="4018661" cy="3083502"/>
        </p:xfrm>
        <a:graphic>
          <a:graphicData uri="http://schemas.openxmlformats.org/drawingml/2006/table">
            <a:tbl>
              <a:tblPr/>
              <a:tblGrid>
                <a:gridCol w="1031050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26280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6133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8303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29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31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34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59,98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9,75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60,83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23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75,48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76,27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943237"/>
              </p:ext>
            </p:extLst>
          </p:nvPr>
        </p:nvGraphicFramePr>
        <p:xfrm>
          <a:off x="112965" y="3528658"/>
          <a:ext cx="3819542" cy="2866933"/>
        </p:xfrm>
        <a:graphic>
          <a:graphicData uri="http://schemas.openxmlformats.org/drawingml/2006/table">
            <a:tbl>
              <a:tblPr/>
              <a:tblGrid>
                <a:gridCol w="9968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549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9015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988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Чукотский АО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7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38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64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41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93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261081"/>
              </p:ext>
            </p:extLst>
          </p:nvPr>
        </p:nvGraphicFramePr>
        <p:xfrm>
          <a:off x="4069492" y="365126"/>
          <a:ext cx="3888259" cy="3099666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363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68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Камчатнефтепродукт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67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77,55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3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79,14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151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28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81,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95,94</a:t>
                      </a:r>
                      <a:endParaRPr lang="ru-RU" sz="14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216371"/>
              </p:ext>
            </p:extLst>
          </p:nvPr>
        </p:nvGraphicFramePr>
        <p:xfrm>
          <a:off x="4069491" y="3528657"/>
          <a:ext cx="3888259" cy="2866932"/>
        </p:xfrm>
        <a:graphic>
          <a:graphicData uri="http://schemas.openxmlformats.org/drawingml/2006/table">
            <a:tbl>
              <a:tblPr/>
              <a:tblGrid>
                <a:gridCol w="10427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34446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1107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5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142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«ННК-Хабаровскнефтепродукт»)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Средняя розничная цена независимых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нефтетрейдеров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84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1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58,98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73,84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78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61,48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71,41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67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53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90,92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395589"/>
            <a:ext cx="585521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2965" y="6642844"/>
            <a:ext cx="59506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000" dirty="0" smtClean="0">
                <a:solidFill>
                  <a:prstClr val="black"/>
                </a:solidFill>
              </a:rPr>
              <a:t>*</a:t>
            </a:r>
            <a:r>
              <a:rPr lang="en-US" sz="1000" dirty="0" smtClean="0">
                <a:solidFill>
                  <a:prstClr val="black"/>
                </a:solidFill>
              </a:rPr>
              <a:t>*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дату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28.03.2025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представлена, сведения указаны по данным предыдущего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периода</a:t>
            </a: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defRPr sz="1100" b="1" dirty="0">
            <a:solidFill>
              <a:prstClr val="black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29949</TotalTime>
  <Words>884</Words>
  <Application>Microsoft Office PowerPoint</Application>
  <PresentationFormat>Широкоэкранный</PresentationFormat>
  <Paragraphs>366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2024 года и текущий период 2025 года</vt:lpstr>
      <vt:lpstr>Средние потребительские цены (тарифы) на нефтепродукты в Российской Федерации, Камчатском крае и субъектах ДФО за декабрь 2024 года и текущий период 2025 года</vt:lpstr>
      <vt:lpstr>Средние потребительские цены (тарифы) на нефтепродукты в Российской Федерации, Камчатском крае и субъектах ДФО за декабрь 2024 года и текущий период 2025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1172</cp:revision>
  <cp:lastPrinted>2023-10-06T02:12:00Z</cp:lastPrinted>
  <dcterms:created xsi:type="dcterms:W3CDTF">2020-12-04T06:58:51Z</dcterms:created>
  <dcterms:modified xsi:type="dcterms:W3CDTF">2025-04-04T00:49:36Z</dcterms:modified>
</cp:coreProperties>
</file>