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8"/>
  </p:notesMasterIdLst>
  <p:sldIdLst>
    <p:sldId id="256" r:id="rId2"/>
    <p:sldId id="289" r:id="rId3"/>
    <p:sldId id="285" r:id="rId4"/>
    <p:sldId id="290" r:id="rId5"/>
    <p:sldId id="282" r:id="rId6"/>
    <p:sldId id="284" r:id="rId7"/>
  </p:sldIdLst>
  <p:sldSz cx="12192000" cy="6858000"/>
  <p:notesSz cx="6815138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36" autoAdjust="0"/>
    <p:restoredTop sz="83953" autoAdjust="0"/>
  </p:normalViewPr>
  <p:slideViewPr>
    <p:cSldViewPr snapToGrid="0">
      <p:cViewPr varScale="1">
        <p:scale>
          <a:sx n="65" d="100"/>
          <a:sy n="65" d="100"/>
        </p:scale>
        <p:origin x="906" y="-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3226" cy="499091"/>
          </a:xfrm>
          <a:prstGeom prst="rect">
            <a:avLst/>
          </a:prstGeom>
        </p:spPr>
        <p:txBody>
          <a:bodyPr vert="horz" lIns="91641" tIns="45821" rIns="91641" bIns="45821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60335" y="0"/>
            <a:ext cx="2953226" cy="499091"/>
          </a:xfrm>
          <a:prstGeom prst="rect">
            <a:avLst/>
          </a:prstGeom>
        </p:spPr>
        <p:txBody>
          <a:bodyPr vert="horz" lIns="91641" tIns="45821" rIns="91641" bIns="45821" rtlCol="0"/>
          <a:lstStyle>
            <a:lvl1pPr algn="r">
              <a:defRPr sz="1200"/>
            </a:lvl1pPr>
          </a:lstStyle>
          <a:p>
            <a:fld id="{27EE5C4F-ACD4-4F2F-AAB3-0969A6B3157B}" type="datetimeFigureOut">
              <a:rPr lang="ru-RU" smtClean="0"/>
              <a:t>28.02.2025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4600"/>
            <a:ext cx="5967412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641" tIns="45821" rIns="91641" bIns="45821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515" y="4787125"/>
            <a:ext cx="5452110" cy="3916740"/>
          </a:xfrm>
          <a:prstGeom prst="rect">
            <a:avLst/>
          </a:prstGeom>
        </p:spPr>
        <p:txBody>
          <a:bodyPr vert="horz" lIns="91641" tIns="45821" rIns="91641" bIns="45821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48186"/>
            <a:ext cx="2953226" cy="499090"/>
          </a:xfrm>
          <a:prstGeom prst="rect">
            <a:avLst/>
          </a:prstGeom>
        </p:spPr>
        <p:txBody>
          <a:bodyPr vert="horz" lIns="91641" tIns="45821" rIns="91641" bIns="45821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60335" y="9448186"/>
            <a:ext cx="2953226" cy="499090"/>
          </a:xfrm>
          <a:prstGeom prst="rect">
            <a:avLst/>
          </a:prstGeom>
        </p:spPr>
        <p:txBody>
          <a:bodyPr vert="horz" lIns="91641" tIns="45821" rIns="91641" bIns="45821" rtlCol="0" anchor="b"/>
          <a:lstStyle>
            <a:lvl1pPr algn="r">
              <a:defRPr sz="1200"/>
            </a:lvl1pPr>
          </a:lstStyle>
          <a:p>
            <a:fld id="{AB5AE2F0-AAD2-4206-91C1-7740FDB339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0638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5AE2F0-AAD2-4206-91C1-7740FDB339D7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313531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5AE2F0-AAD2-4206-91C1-7740FDB339D7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208260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5AE2F0-AAD2-4206-91C1-7740FDB339D7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050952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7782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00818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28.02.2025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30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28.02.2025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755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28.02.2025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244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28.02.2025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018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28.02.2025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755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28.02.2025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850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28.02.2025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9692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28.02.2025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745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28.02.2025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511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28.02.2025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4438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28.02.2025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534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94A4D-8446-43AD-B97F-9DB0D178855F}" type="datetimeFigureOut">
              <a:rPr lang="ru-RU" smtClean="0"/>
              <a:t>28.02.2025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0230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1392" y="923191"/>
            <a:ext cx="9144000" cy="764931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3726" y="1210317"/>
            <a:ext cx="9144000" cy="4448175"/>
          </a:xfrm>
        </p:spPr>
        <p:txBody>
          <a:bodyPr>
            <a:normAutofit/>
          </a:bodyPr>
          <a:lstStyle/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средних потребительских ценах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</a:t>
            </a:r>
          </a:p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3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декабрь 2024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года, </a:t>
            </a:r>
            <a:b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истекший период 2025 года</a:t>
            </a:r>
          </a:p>
        </p:txBody>
      </p:sp>
    </p:spTree>
    <p:extLst>
      <p:ext uri="{BB962C8B-B14F-4D97-AF65-F5344CB8AC3E}">
        <p14:creationId xmlns:p14="http://schemas.microsoft.com/office/powerpoint/2010/main" val="101492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0"/>
            <a:ext cx="10562617" cy="505838"/>
          </a:xfrm>
        </p:spPr>
        <p:txBody>
          <a:bodyPr>
            <a:noAutofit/>
          </a:bodyPr>
          <a:lstStyle/>
          <a:p>
            <a:pPr algn="ctr"/>
            <a:r>
              <a:rPr lang="ru-RU" sz="17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</a:t>
            </a:r>
            <a:r>
              <a:rPr lang="ru-RU" sz="17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(тарифы) на нефтепродукты</a:t>
            </a:r>
            <a:r>
              <a:rPr lang="en-US" sz="17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2024 года и текущий период 2025 года</a:t>
            </a:r>
            <a:endParaRPr lang="ru-RU" sz="17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1051284"/>
              </p:ext>
            </p:extLst>
          </p:nvPr>
        </p:nvGraphicFramePr>
        <p:xfrm>
          <a:off x="176980" y="505838"/>
          <a:ext cx="11838040" cy="62194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1009">
                  <a:extLst>
                    <a:ext uri="{9D8B030D-6E8A-4147-A177-3AD203B41FA5}">
                      <a16:colId xmlns:a16="http://schemas.microsoft.com/office/drawing/2014/main" val="340974327"/>
                    </a:ext>
                  </a:extLst>
                </a:gridCol>
                <a:gridCol w="932799">
                  <a:extLst>
                    <a:ext uri="{9D8B030D-6E8A-4147-A177-3AD203B41FA5}">
                      <a16:colId xmlns:a16="http://schemas.microsoft.com/office/drawing/2014/main" val="1700919341"/>
                    </a:ext>
                  </a:extLst>
                </a:gridCol>
                <a:gridCol w="505266">
                  <a:extLst>
                    <a:ext uri="{9D8B030D-6E8A-4147-A177-3AD203B41FA5}">
                      <a16:colId xmlns:a16="http://schemas.microsoft.com/office/drawing/2014/main" val="2119211557"/>
                    </a:ext>
                  </a:extLst>
                </a:gridCol>
                <a:gridCol w="517585">
                  <a:extLst>
                    <a:ext uri="{9D8B030D-6E8A-4147-A177-3AD203B41FA5}">
                      <a16:colId xmlns:a16="http://schemas.microsoft.com/office/drawing/2014/main" val="2519507403"/>
                    </a:ext>
                  </a:extLst>
                </a:gridCol>
                <a:gridCol w="998215">
                  <a:extLst>
                    <a:ext uri="{9D8B030D-6E8A-4147-A177-3AD203B41FA5}">
                      <a16:colId xmlns:a16="http://schemas.microsoft.com/office/drawing/2014/main" val="1692593369"/>
                    </a:ext>
                  </a:extLst>
                </a:gridCol>
                <a:gridCol w="971666">
                  <a:extLst>
                    <a:ext uri="{9D8B030D-6E8A-4147-A177-3AD203B41FA5}">
                      <a16:colId xmlns:a16="http://schemas.microsoft.com/office/drawing/2014/main" val="3434439023"/>
                    </a:ext>
                  </a:extLst>
                </a:gridCol>
                <a:gridCol w="932798">
                  <a:extLst>
                    <a:ext uri="{9D8B030D-6E8A-4147-A177-3AD203B41FA5}">
                      <a16:colId xmlns:a16="http://schemas.microsoft.com/office/drawing/2014/main" val="2500613959"/>
                    </a:ext>
                  </a:extLst>
                </a:gridCol>
                <a:gridCol w="777333">
                  <a:extLst>
                    <a:ext uri="{9D8B030D-6E8A-4147-A177-3AD203B41FA5}">
                      <a16:colId xmlns:a16="http://schemas.microsoft.com/office/drawing/2014/main" val="3800530471"/>
                    </a:ext>
                  </a:extLst>
                </a:gridCol>
                <a:gridCol w="952232">
                  <a:extLst>
                    <a:ext uri="{9D8B030D-6E8A-4147-A177-3AD203B41FA5}">
                      <a16:colId xmlns:a16="http://schemas.microsoft.com/office/drawing/2014/main" val="3637591551"/>
                    </a:ext>
                  </a:extLst>
                </a:gridCol>
                <a:gridCol w="1020249">
                  <a:extLst>
                    <a:ext uri="{9D8B030D-6E8A-4147-A177-3AD203B41FA5}">
                      <a16:colId xmlns:a16="http://schemas.microsoft.com/office/drawing/2014/main" val="1243391290"/>
                    </a:ext>
                  </a:extLst>
                </a:gridCol>
                <a:gridCol w="991100">
                  <a:extLst>
                    <a:ext uri="{9D8B030D-6E8A-4147-A177-3AD203B41FA5}">
                      <a16:colId xmlns:a16="http://schemas.microsoft.com/office/drawing/2014/main" val="276822078"/>
                    </a:ext>
                  </a:extLst>
                </a:gridCol>
                <a:gridCol w="962259">
                  <a:extLst>
                    <a:ext uri="{9D8B030D-6E8A-4147-A177-3AD203B41FA5}">
                      <a16:colId xmlns:a16="http://schemas.microsoft.com/office/drawing/2014/main" val="2365635126"/>
                    </a:ext>
                  </a:extLst>
                </a:gridCol>
                <a:gridCol w="1105529">
                  <a:extLst>
                    <a:ext uri="{9D8B030D-6E8A-4147-A177-3AD203B41FA5}">
                      <a16:colId xmlns:a16="http://schemas.microsoft.com/office/drawing/2014/main" val="3674627463"/>
                    </a:ext>
                  </a:extLst>
                </a:gridCol>
              </a:tblGrid>
              <a:tr h="671959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0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0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51738"/>
                  </a:ext>
                </a:extLst>
              </a:tr>
              <a:tr h="477744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kumimoji="0" lang="ru-RU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автомобильный </a:t>
                      </a: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АИ-92,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68,29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55,18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60,58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70,12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59,08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58,31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58,38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68,61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70,06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59,03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68,00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2024</a:t>
                      </a:r>
                      <a:endParaRPr lang="ru-RU" sz="1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4333544"/>
                  </a:ext>
                </a:extLst>
              </a:tr>
              <a:tr h="4636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69,85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55,54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62,20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72,07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59,58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58,61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58,88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68,54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68,06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59,61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308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300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3475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316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331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316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339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3339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43475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3339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1323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2754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0"/>
            <a:ext cx="10562617" cy="505838"/>
          </a:xfrm>
        </p:spPr>
        <p:txBody>
          <a:bodyPr>
            <a:noAutofit/>
          </a:bodyPr>
          <a:lstStyle/>
          <a:p>
            <a:pPr algn="ctr"/>
            <a:r>
              <a:rPr lang="ru-RU" sz="17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</a:t>
            </a:r>
            <a:r>
              <a:rPr lang="ru-RU" sz="17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(тарифы) на нефтепродукты</a:t>
            </a:r>
            <a:r>
              <a:rPr lang="en-US" sz="17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2024 года и текущий период 2025 года</a:t>
            </a:r>
            <a:endParaRPr lang="ru-RU" sz="17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9297245"/>
              </p:ext>
            </p:extLst>
          </p:nvPr>
        </p:nvGraphicFramePr>
        <p:xfrm>
          <a:off x="176980" y="505838"/>
          <a:ext cx="11838040" cy="62194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1009">
                  <a:extLst>
                    <a:ext uri="{9D8B030D-6E8A-4147-A177-3AD203B41FA5}">
                      <a16:colId xmlns:a16="http://schemas.microsoft.com/office/drawing/2014/main" val="340974327"/>
                    </a:ext>
                  </a:extLst>
                </a:gridCol>
                <a:gridCol w="932799">
                  <a:extLst>
                    <a:ext uri="{9D8B030D-6E8A-4147-A177-3AD203B41FA5}">
                      <a16:colId xmlns:a16="http://schemas.microsoft.com/office/drawing/2014/main" val="1700919341"/>
                    </a:ext>
                  </a:extLst>
                </a:gridCol>
                <a:gridCol w="505266">
                  <a:extLst>
                    <a:ext uri="{9D8B030D-6E8A-4147-A177-3AD203B41FA5}">
                      <a16:colId xmlns:a16="http://schemas.microsoft.com/office/drawing/2014/main" val="2119211557"/>
                    </a:ext>
                  </a:extLst>
                </a:gridCol>
                <a:gridCol w="517585">
                  <a:extLst>
                    <a:ext uri="{9D8B030D-6E8A-4147-A177-3AD203B41FA5}">
                      <a16:colId xmlns:a16="http://schemas.microsoft.com/office/drawing/2014/main" val="2519507403"/>
                    </a:ext>
                  </a:extLst>
                </a:gridCol>
                <a:gridCol w="998215">
                  <a:extLst>
                    <a:ext uri="{9D8B030D-6E8A-4147-A177-3AD203B41FA5}">
                      <a16:colId xmlns:a16="http://schemas.microsoft.com/office/drawing/2014/main" val="1692593369"/>
                    </a:ext>
                  </a:extLst>
                </a:gridCol>
                <a:gridCol w="971666">
                  <a:extLst>
                    <a:ext uri="{9D8B030D-6E8A-4147-A177-3AD203B41FA5}">
                      <a16:colId xmlns:a16="http://schemas.microsoft.com/office/drawing/2014/main" val="3434439023"/>
                    </a:ext>
                  </a:extLst>
                </a:gridCol>
                <a:gridCol w="932798">
                  <a:extLst>
                    <a:ext uri="{9D8B030D-6E8A-4147-A177-3AD203B41FA5}">
                      <a16:colId xmlns:a16="http://schemas.microsoft.com/office/drawing/2014/main" val="2500613959"/>
                    </a:ext>
                  </a:extLst>
                </a:gridCol>
                <a:gridCol w="777333">
                  <a:extLst>
                    <a:ext uri="{9D8B030D-6E8A-4147-A177-3AD203B41FA5}">
                      <a16:colId xmlns:a16="http://schemas.microsoft.com/office/drawing/2014/main" val="3800530471"/>
                    </a:ext>
                  </a:extLst>
                </a:gridCol>
                <a:gridCol w="952232">
                  <a:extLst>
                    <a:ext uri="{9D8B030D-6E8A-4147-A177-3AD203B41FA5}">
                      <a16:colId xmlns:a16="http://schemas.microsoft.com/office/drawing/2014/main" val="3637591551"/>
                    </a:ext>
                  </a:extLst>
                </a:gridCol>
                <a:gridCol w="1020249">
                  <a:extLst>
                    <a:ext uri="{9D8B030D-6E8A-4147-A177-3AD203B41FA5}">
                      <a16:colId xmlns:a16="http://schemas.microsoft.com/office/drawing/2014/main" val="1243391290"/>
                    </a:ext>
                  </a:extLst>
                </a:gridCol>
                <a:gridCol w="991100">
                  <a:extLst>
                    <a:ext uri="{9D8B030D-6E8A-4147-A177-3AD203B41FA5}">
                      <a16:colId xmlns:a16="http://schemas.microsoft.com/office/drawing/2014/main" val="276822078"/>
                    </a:ext>
                  </a:extLst>
                </a:gridCol>
                <a:gridCol w="962259">
                  <a:extLst>
                    <a:ext uri="{9D8B030D-6E8A-4147-A177-3AD203B41FA5}">
                      <a16:colId xmlns:a16="http://schemas.microsoft.com/office/drawing/2014/main" val="2365635126"/>
                    </a:ext>
                  </a:extLst>
                </a:gridCol>
                <a:gridCol w="1105529">
                  <a:extLst>
                    <a:ext uri="{9D8B030D-6E8A-4147-A177-3AD203B41FA5}">
                      <a16:colId xmlns:a16="http://schemas.microsoft.com/office/drawing/2014/main" val="3674627463"/>
                    </a:ext>
                  </a:extLst>
                </a:gridCol>
              </a:tblGrid>
              <a:tr h="671959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0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0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51738"/>
                  </a:ext>
                </a:extLst>
              </a:tr>
              <a:tr h="477744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Бензин автомобильный</a:t>
                      </a:r>
                      <a:r>
                        <a:rPr lang="ru-RU" sz="1000" b="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АИ-95,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71,73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60,38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64,74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73,23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61,80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61,05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62,61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73,56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75,43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61,93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71,00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2024</a:t>
                      </a:r>
                      <a:endParaRPr lang="ru-RU" sz="1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4333544"/>
                  </a:ext>
                </a:extLst>
              </a:tr>
              <a:tr h="4636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73,43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60,67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64,46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75,25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61,78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61,12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63,06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73,56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72,67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62,63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308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300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3475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316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331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316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339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3339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43475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3339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1323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9199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0"/>
            <a:ext cx="10562617" cy="505838"/>
          </a:xfrm>
        </p:spPr>
        <p:txBody>
          <a:bodyPr>
            <a:noAutofit/>
          </a:bodyPr>
          <a:lstStyle/>
          <a:p>
            <a:pPr algn="ctr"/>
            <a:r>
              <a:rPr lang="ru-RU" sz="17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</a:t>
            </a:r>
            <a:r>
              <a:rPr lang="ru-RU" sz="17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(тарифы) на нефтепродукты</a:t>
            </a:r>
            <a:r>
              <a:rPr lang="en-US" sz="17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2024 года и текущий период 2025 года</a:t>
            </a:r>
            <a:endParaRPr lang="ru-RU" sz="17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640978"/>
              </p:ext>
            </p:extLst>
          </p:nvPr>
        </p:nvGraphicFramePr>
        <p:xfrm>
          <a:off x="176980" y="505838"/>
          <a:ext cx="11838040" cy="62194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1009">
                  <a:extLst>
                    <a:ext uri="{9D8B030D-6E8A-4147-A177-3AD203B41FA5}">
                      <a16:colId xmlns:a16="http://schemas.microsoft.com/office/drawing/2014/main" val="340974327"/>
                    </a:ext>
                  </a:extLst>
                </a:gridCol>
                <a:gridCol w="932799">
                  <a:extLst>
                    <a:ext uri="{9D8B030D-6E8A-4147-A177-3AD203B41FA5}">
                      <a16:colId xmlns:a16="http://schemas.microsoft.com/office/drawing/2014/main" val="1700919341"/>
                    </a:ext>
                  </a:extLst>
                </a:gridCol>
                <a:gridCol w="505266">
                  <a:extLst>
                    <a:ext uri="{9D8B030D-6E8A-4147-A177-3AD203B41FA5}">
                      <a16:colId xmlns:a16="http://schemas.microsoft.com/office/drawing/2014/main" val="2119211557"/>
                    </a:ext>
                  </a:extLst>
                </a:gridCol>
                <a:gridCol w="517585">
                  <a:extLst>
                    <a:ext uri="{9D8B030D-6E8A-4147-A177-3AD203B41FA5}">
                      <a16:colId xmlns:a16="http://schemas.microsoft.com/office/drawing/2014/main" val="2519507403"/>
                    </a:ext>
                  </a:extLst>
                </a:gridCol>
                <a:gridCol w="998215">
                  <a:extLst>
                    <a:ext uri="{9D8B030D-6E8A-4147-A177-3AD203B41FA5}">
                      <a16:colId xmlns:a16="http://schemas.microsoft.com/office/drawing/2014/main" val="1692593369"/>
                    </a:ext>
                  </a:extLst>
                </a:gridCol>
                <a:gridCol w="971666">
                  <a:extLst>
                    <a:ext uri="{9D8B030D-6E8A-4147-A177-3AD203B41FA5}">
                      <a16:colId xmlns:a16="http://schemas.microsoft.com/office/drawing/2014/main" val="3434439023"/>
                    </a:ext>
                  </a:extLst>
                </a:gridCol>
                <a:gridCol w="932798">
                  <a:extLst>
                    <a:ext uri="{9D8B030D-6E8A-4147-A177-3AD203B41FA5}">
                      <a16:colId xmlns:a16="http://schemas.microsoft.com/office/drawing/2014/main" val="2500613959"/>
                    </a:ext>
                  </a:extLst>
                </a:gridCol>
                <a:gridCol w="777333">
                  <a:extLst>
                    <a:ext uri="{9D8B030D-6E8A-4147-A177-3AD203B41FA5}">
                      <a16:colId xmlns:a16="http://schemas.microsoft.com/office/drawing/2014/main" val="3800530471"/>
                    </a:ext>
                  </a:extLst>
                </a:gridCol>
                <a:gridCol w="952232">
                  <a:extLst>
                    <a:ext uri="{9D8B030D-6E8A-4147-A177-3AD203B41FA5}">
                      <a16:colId xmlns:a16="http://schemas.microsoft.com/office/drawing/2014/main" val="3637591551"/>
                    </a:ext>
                  </a:extLst>
                </a:gridCol>
                <a:gridCol w="1020249">
                  <a:extLst>
                    <a:ext uri="{9D8B030D-6E8A-4147-A177-3AD203B41FA5}">
                      <a16:colId xmlns:a16="http://schemas.microsoft.com/office/drawing/2014/main" val="1243391290"/>
                    </a:ext>
                  </a:extLst>
                </a:gridCol>
                <a:gridCol w="991100">
                  <a:extLst>
                    <a:ext uri="{9D8B030D-6E8A-4147-A177-3AD203B41FA5}">
                      <a16:colId xmlns:a16="http://schemas.microsoft.com/office/drawing/2014/main" val="276822078"/>
                    </a:ext>
                  </a:extLst>
                </a:gridCol>
                <a:gridCol w="962259">
                  <a:extLst>
                    <a:ext uri="{9D8B030D-6E8A-4147-A177-3AD203B41FA5}">
                      <a16:colId xmlns:a16="http://schemas.microsoft.com/office/drawing/2014/main" val="2365635126"/>
                    </a:ext>
                  </a:extLst>
                </a:gridCol>
                <a:gridCol w="1105529">
                  <a:extLst>
                    <a:ext uri="{9D8B030D-6E8A-4147-A177-3AD203B41FA5}">
                      <a16:colId xmlns:a16="http://schemas.microsoft.com/office/drawing/2014/main" val="3674627463"/>
                    </a:ext>
                  </a:extLst>
                </a:gridCol>
              </a:tblGrid>
              <a:tr h="671959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0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0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51738"/>
                  </a:ext>
                </a:extLst>
              </a:tr>
              <a:tr h="477744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Дизельное топливо,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9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86,02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69,88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81,96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88,07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75,32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74,71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76,37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89,19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92,89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78,09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70,00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2024</a:t>
                      </a:r>
                      <a:endParaRPr lang="ru-RU" sz="1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4333544"/>
                  </a:ext>
                </a:extLst>
              </a:tr>
              <a:tr h="4636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86,70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70,66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80,58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92,53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75,74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74,30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77,01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89,10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90,69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78,71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308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300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3475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316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331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316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339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3339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43475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3339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1323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4905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1876532"/>
              </p:ext>
            </p:extLst>
          </p:nvPr>
        </p:nvGraphicFramePr>
        <p:xfrm>
          <a:off x="158748" y="1770878"/>
          <a:ext cx="11884371" cy="36572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48647">
                  <a:extLst>
                    <a:ext uri="{9D8B030D-6E8A-4147-A177-3AD203B41FA5}">
                      <a16:colId xmlns:a16="http://schemas.microsoft.com/office/drawing/2014/main" val="2249247971"/>
                    </a:ext>
                  </a:extLst>
                </a:gridCol>
                <a:gridCol w="1797746">
                  <a:extLst>
                    <a:ext uri="{9D8B030D-6E8A-4147-A177-3AD203B41FA5}">
                      <a16:colId xmlns:a16="http://schemas.microsoft.com/office/drawing/2014/main" val="1819158657"/>
                    </a:ext>
                  </a:extLst>
                </a:gridCol>
                <a:gridCol w="1486780">
                  <a:extLst>
                    <a:ext uri="{9D8B030D-6E8A-4147-A177-3AD203B41FA5}">
                      <a16:colId xmlns:a16="http://schemas.microsoft.com/office/drawing/2014/main" val="810213332"/>
                    </a:ext>
                  </a:extLst>
                </a:gridCol>
                <a:gridCol w="1161550">
                  <a:extLst>
                    <a:ext uri="{9D8B030D-6E8A-4147-A177-3AD203B41FA5}">
                      <a16:colId xmlns:a16="http://schemas.microsoft.com/office/drawing/2014/main" val="1426438776"/>
                    </a:ext>
                  </a:extLst>
                </a:gridCol>
                <a:gridCol w="1760705">
                  <a:extLst>
                    <a:ext uri="{9D8B030D-6E8A-4147-A177-3AD203B41FA5}">
                      <a16:colId xmlns:a16="http://schemas.microsoft.com/office/drawing/2014/main" val="2406359539"/>
                    </a:ext>
                  </a:extLst>
                </a:gridCol>
                <a:gridCol w="2014471">
                  <a:extLst>
                    <a:ext uri="{9D8B030D-6E8A-4147-A177-3AD203B41FA5}">
                      <a16:colId xmlns:a16="http://schemas.microsoft.com/office/drawing/2014/main" val="3646067851"/>
                    </a:ext>
                  </a:extLst>
                </a:gridCol>
                <a:gridCol w="2014472">
                  <a:extLst>
                    <a:ext uri="{9D8B030D-6E8A-4147-A177-3AD203B41FA5}">
                      <a16:colId xmlns:a16="http://schemas.microsoft.com/office/drawing/2014/main" val="781871841"/>
                    </a:ext>
                  </a:extLst>
                </a:gridCol>
              </a:tblGrid>
              <a:tr h="1573167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Среднемесячное потребление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нефтебазах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АЗС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Обеспеченность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Розничная </a:t>
                      </a: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цена поставщика, имеющего наибольшую долю рынка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Максимальная розничная цена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(иные </a:t>
                      </a: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поставщики)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6225166"/>
                  </a:ext>
                </a:extLst>
              </a:tr>
              <a:tr h="4522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сут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0677633"/>
                  </a:ext>
                </a:extLst>
              </a:tr>
              <a:tr h="4049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Регулятор - 92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6,560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6,537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0,491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en-US" sz="18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4,07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80,62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8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2744809"/>
                  </a:ext>
                </a:extLst>
              </a:tr>
              <a:tr h="4049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Премиум - 95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1,587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1,707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0,227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</a:t>
                      </a:r>
                      <a:r>
                        <a:rPr lang="en-US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84,17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8469662"/>
                  </a:ext>
                </a:extLst>
              </a:tr>
              <a:tr h="4049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</a:t>
                      </a: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«Летнее»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                                                                       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7287190"/>
                  </a:ext>
                </a:extLst>
              </a:tr>
              <a:tr h="4169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</a:t>
                      </a: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«Зимнее»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4,637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4,058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0,557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81,</a:t>
                      </a:r>
                      <a:r>
                        <a:rPr lang="en-US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96,83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3538842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203056" y="188279"/>
            <a:ext cx="979575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Цены 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</a:rPr>
              <a:t>на моторное </a:t>
            </a:r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топливо в Камчатском крае </a:t>
            </a:r>
          </a:p>
          <a:p>
            <a:pPr algn="ctr"/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по состоянию на </a:t>
            </a:r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28.02.2025</a:t>
            </a:r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* </a:t>
            </a:r>
            <a:endParaRPr lang="ru-RU" sz="2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10984" y="6431522"/>
            <a:ext cx="5467883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1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 </a:t>
            </a:r>
            <a:r>
              <a:rPr lang="ru-RU" sz="1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данным АО </a:t>
            </a:r>
            <a:r>
              <a:rPr lang="ru-RU" sz="11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«ННК-</a:t>
            </a:r>
            <a:r>
              <a:rPr lang="ru-RU" sz="11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Камчатнефтепродукт</a:t>
            </a:r>
            <a:r>
              <a:rPr lang="ru-RU" sz="11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11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20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24628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9770" y="4110"/>
            <a:ext cx="98346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Цены на моторное топливо </a:t>
            </a: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 регионах ДФО по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состоянию на </a:t>
            </a: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28.02.2025</a:t>
            </a: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*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6271837"/>
              </p:ext>
            </p:extLst>
          </p:nvPr>
        </p:nvGraphicFramePr>
        <p:xfrm>
          <a:off x="116732" y="373626"/>
          <a:ext cx="3816170" cy="3083319"/>
        </p:xfrm>
        <a:graphic>
          <a:graphicData uri="http://schemas.openxmlformats.org/drawingml/2006/table">
            <a:tbl>
              <a:tblPr/>
              <a:tblGrid>
                <a:gridCol w="993787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17235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305148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94968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Магаданская область</a:t>
                      </a:r>
                      <a:endParaRPr lang="ru-RU" sz="1200" b="0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3037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«</a:t>
                      </a:r>
                      <a:r>
                        <a:rPr lang="ru-RU" sz="100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Тосмар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»)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(иные поставщиков)</a:t>
                      </a:r>
                    </a:p>
                    <a:p>
                      <a:pPr algn="ctr" fontAlgn="ctr"/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648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6394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64,05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81,50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0211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71,90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77,00</a:t>
                      </a:r>
                    </a:p>
                  </a:txBody>
                  <a:tcPr marL="8372" marR="8372" marT="8372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7054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«летнее»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80,50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81,50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565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«зимнее»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100,00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5726233"/>
              </p:ext>
            </p:extLst>
          </p:nvPr>
        </p:nvGraphicFramePr>
        <p:xfrm>
          <a:off x="8056605" y="3528657"/>
          <a:ext cx="4018661" cy="2866933"/>
        </p:xfrm>
        <a:graphic>
          <a:graphicData uri="http://schemas.openxmlformats.org/drawingml/2006/table">
            <a:tbl>
              <a:tblPr/>
              <a:tblGrid>
                <a:gridCol w="1099132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47260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446921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68873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Сахалинская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область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7034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«</a:t>
                      </a:r>
                      <a:r>
                        <a:rPr lang="ru-RU" sz="100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Востокнефтепродукт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»)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(иные поставщики)</a:t>
                      </a:r>
                    </a:p>
                    <a:p>
                      <a:pPr algn="ctr" fontAlgn="ctr"/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3775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3727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61,64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108,59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354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3,70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103,00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2869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«летнее»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35496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«зимнее»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81,64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128,06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2495540"/>
              </p:ext>
            </p:extLst>
          </p:nvPr>
        </p:nvGraphicFramePr>
        <p:xfrm>
          <a:off x="8056606" y="373443"/>
          <a:ext cx="4018661" cy="3083502"/>
        </p:xfrm>
        <a:graphic>
          <a:graphicData uri="http://schemas.openxmlformats.org/drawingml/2006/table">
            <a:tbl>
              <a:tblPr/>
              <a:tblGrid>
                <a:gridCol w="1031050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26280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461331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83034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Приморский край**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293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</a:t>
                      </a:r>
                      <a:r>
                        <a:rPr lang="ru-RU" sz="100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«ННК-Приморнефтепродукт»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(иные поставщики)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631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734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59,35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9,24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343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60,15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60,36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343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«летнее»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37230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«зимнее»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74,18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75,61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9943237"/>
              </p:ext>
            </p:extLst>
          </p:nvPr>
        </p:nvGraphicFramePr>
        <p:xfrm>
          <a:off x="112965" y="3528658"/>
          <a:ext cx="3819542" cy="2866933"/>
        </p:xfrm>
        <a:graphic>
          <a:graphicData uri="http://schemas.openxmlformats.org/drawingml/2006/table">
            <a:tbl>
              <a:tblPr/>
              <a:tblGrid>
                <a:gridCol w="996843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32549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290150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49882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smtClean="0">
                          <a:effectLst/>
                          <a:latin typeface="Times New Roman" panose="02020603050405020304" pitchFamily="18" charset="0"/>
                        </a:rPr>
                        <a:t>Чукотский АО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4794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(АО «</a:t>
                      </a:r>
                      <a:r>
                        <a:rPr lang="ru-RU" sz="100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Чукотснаб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»)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(АО «</a:t>
                      </a:r>
                      <a:r>
                        <a:rPr lang="ru-RU" sz="100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Чукотснаб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»)</a:t>
                      </a:r>
                    </a:p>
                    <a:p>
                      <a:pPr algn="ctr" fontAlgn="ctr"/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438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2532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68,00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647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71,00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78,00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417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«летнее»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39339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«зимнее»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70,00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77,00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780423"/>
              </p:ext>
            </p:extLst>
          </p:nvPr>
        </p:nvGraphicFramePr>
        <p:xfrm>
          <a:off x="4069492" y="365126"/>
          <a:ext cx="3888259" cy="3099666"/>
        </p:xfrm>
        <a:graphic>
          <a:graphicData uri="http://schemas.openxmlformats.org/drawingml/2006/table">
            <a:tbl>
              <a:tblPr/>
              <a:tblGrid>
                <a:gridCol w="1037967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60637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243914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93635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Камчатский край 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3681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«ННК-</a:t>
                      </a:r>
                      <a:r>
                        <a:rPr lang="ru-RU" sz="100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Камчатнефтепродукт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»)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367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604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en-US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4,07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80,62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4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2394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8,</a:t>
                      </a:r>
                      <a:r>
                        <a:rPr lang="en-US" sz="14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98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84,17 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1511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«летнее»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3288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«зимнее»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81,</a:t>
                      </a:r>
                      <a:r>
                        <a:rPr lang="en-US" sz="14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99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96,83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3707437"/>
              </p:ext>
            </p:extLst>
          </p:nvPr>
        </p:nvGraphicFramePr>
        <p:xfrm>
          <a:off x="4069491" y="3528657"/>
          <a:ext cx="3888259" cy="2866932"/>
        </p:xfrm>
        <a:graphic>
          <a:graphicData uri="http://schemas.openxmlformats.org/drawingml/2006/table">
            <a:tbl>
              <a:tblPr/>
              <a:tblGrid>
                <a:gridCol w="1042743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634446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211070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6659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Хабаровский </a:t>
                      </a: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край***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1422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«ННК-Хабаровскнефтепродукт»)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Средняя розничная цена независимых </a:t>
                      </a:r>
                      <a:r>
                        <a:rPr lang="ru-RU" sz="100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нефтетрейдеров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, </a:t>
                      </a:r>
                      <a:r>
                        <a:rPr lang="ru-RU" sz="100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где отсутствуют АЗС ВИНК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841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212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58,75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73,84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778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61,48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71,84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26759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«летнее»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3533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«зимнее»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73,84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91,33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112965" y="6395589"/>
            <a:ext cx="5855215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1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</a:t>
            </a:r>
            <a:r>
              <a:rPr lang="en-US" sz="11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данным, предоставляемым субъектами ДФО</a:t>
            </a:r>
            <a:endParaRPr lang="ru-RU" sz="11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2965" y="6642844"/>
            <a:ext cx="6017994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ru-RU" sz="1000" dirty="0" smtClean="0">
                <a:solidFill>
                  <a:prstClr val="black"/>
                </a:solidFill>
              </a:rPr>
              <a:t>*</a:t>
            </a:r>
            <a:r>
              <a:rPr lang="en-US" sz="1000" dirty="0" smtClean="0">
                <a:solidFill>
                  <a:prstClr val="black"/>
                </a:solidFill>
              </a:rPr>
              <a:t>* </a:t>
            </a:r>
            <a:r>
              <a:rPr lang="ru-RU" sz="1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на дату </a:t>
            </a:r>
            <a:r>
              <a:rPr lang="ru-RU" sz="1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14.02.2025 </a:t>
            </a:r>
            <a:r>
              <a:rPr lang="ru-RU" sz="1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представлена, сведения указаны по данным предыдущего </a:t>
            </a:r>
            <a:r>
              <a:rPr lang="ru-RU" sz="1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периода</a:t>
            </a:r>
          </a:p>
          <a:p>
            <a:r>
              <a:rPr lang="ru-RU" sz="1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*** </a:t>
            </a:r>
            <a:r>
              <a:rPr lang="ru-RU" sz="1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на дату </a:t>
            </a:r>
            <a:r>
              <a:rPr lang="ru-RU" sz="1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21.02.2025 </a:t>
            </a:r>
            <a:r>
              <a:rPr lang="ru-RU" sz="1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представлена, сведения указаны по данным предыдущего периода</a:t>
            </a:r>
          </a:p>
          <a:p>
            <a:pPr lvl="0"/>
            <a:endParaRPr lang="ru-RU" sz="1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142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wrap="square">
        <a:spAutoFit/>
      </a:bodyPr>
      <a:lstStyle>
        <a:defPPr>
          <a:defRPr sz="1100" b="1" dirty="0">
            <a:solidFill>
              <a:prstClr val="black"/>
            </a:solidFill>
            <a:latin typeface="Times New Roman" panose="02020603050405020304" pitchFamily="18" charset="0"/>
            <a:cs typeface="Times New Roman" panose="02020603050405020304" pitchFamily="18" charset="0"/>
          </a:defRPr>
        </a:defPPr>
      </a:lst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29877</TotalTime>
  <Words>866</Words>
  <Application>Microsoft Office PowerPoint</Application>
  <PresentationFormat>Широкоэкранный</PresentationFormat>
  <Paragraphs>334</Paragraphs>
  <Slides>6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 </vt:lpstr>
      <vt:lpstr>Средние потребительские цены (тарифы) на нефтепродукты в Российской Федерации, Камчатском крае и субъектах ДФО за декабрь 2024 года и текущий период 2025 года</vt:lpstr>
      <vt:lpstr>Средние потребительские цены (тарифы) на нефтепродукты в Российской Федерации, Камчатском крае и субъектах ДФО за декабрь 2024 года и текущий период 2025 года</vt:lpstr>
      <vt:lpstr>Средние потребительские цены (тарифы) на нефтепродукты в Российской Федерации, Камчатском крае и субъектах ДФО за декабрь 2024 года и текущий период 2025 года</vt:lpstr>
      <vt:lpstr>Презентация PowerPoint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Спирина Наталия Анатольевна</dc:creator>
  <cp:lastModifiedBy>Винник Ярослава Владимировна</cp:lastModifiedBy>
  <cp:revision>1165</cp:revision>
  <cp:lastPrinted>2023-10-06T02:12:00Z</cp:lastPrinted>
  <dcterms:created xsi:type="dcterms:W3CDTF">2020-12-04T06:58:51Z</dcterms:created>
  <dcterms:modified xsi:type="dcterms:W3CDTF">2025-02-28T04:25:57Z</dcterms:modified>
</cp:coreProperties>
</file>