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8"/>
  </p:notesMasterIdLst>
  <p:sldIdLst>
    <p:sldId id="256" r:id="rId2"/>
    <p:sldId id="258" r:id="rId3"/>
    <p:sldId id="271" r:id="rId4"/>
    <p:sldId id="270" r:id="rId5"/>
    <p:sldId id="282" r:id="rId6"/>
    <p:sldId id="283" r:id="rId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5" autoAdjust="0"/>
    <p:restoredTop sz="83953" autoAdjust="0"/>
  </p:normalViewPr>
  <p:slideViewPr>
    <p:cSldViewPr snapToGrid="0">
      <p:cViewPr varScale="1">
        <p:scale>
          <a:sx n="98" d="100"/>
          <a:sy n="98" d="100"/>
        </p:scale>
        <p:origin x="9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E5C4F-ACD4-4F2F-AAB3-0969A6B3157B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AE2F0-AAD2-4206-91C1-7740FDB33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638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220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752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445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778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471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30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75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24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018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755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850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692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745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511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438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534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94A4D-8446-43AD-B97F-9DB0D178855F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230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1392" y="923191"/>
            <a:ext cx="9144000" cy="764931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3726" y="1210317"/>
            <a:ext cx="9144000" cy="4448175"/>
          </a:xfrm>
        </p:spPr>
        <p:txBody>
          <a:bodyPr>
            <a:normAutofit/>
          </a:bodyPr>
          <a:lstStyle/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средних потребительских ценах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нефтепродукты в Российской Федерации, Камчатском крае и субъектах ДФО за декабрь 2020 года и текущий период 2021 года</a:t>
            </a:r>
          </a:p>
        </p:txBody>
      </p:sp>
    </p:spTree>
    <p:extLst>
      <p:ext uri="{BB962C8B-B14F-4D97-AF65-F5344CB8AC3E}">
        <p14:creationId xmlns:p14="http://schemas.microsoft.com/office/powerpoint/2010/main" val="101492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0"/>
            <a:ext cx="10562617" cy="5058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(тарифы) на нефтепродукты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Федерации, Камчатском крае и субъектах ДФО за декабрь 2020 года и текущий период 2021 года*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8551794"/>
              </p:ext>
            </p:extLst>
          </p:nvPr>
        </p:nvGraphicFramePr>
        <p:xfrm>
          <a:off x="83420" y="583660"/>
          <a:ext cx="11978878" cy="6177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6652">
                  <a:extLst>
                    <a:ext uri="{9D8B030D-6E8A-4147-A177-3AD203B41FA5}">
                      <a16:colId xmlns:a16="http://schemas.microsoft.com/office/drawing/2014/main" xmlns="" val="340974327"/>
                    </a:ext>
                  </a:extLst>
                </a:gridCol>
                <a:gridCol w="1083749">
                  <a:extLst>
                    <a:ext uri="{9D8B030D-6E8A-4147-A177-3AD203B41FA5}">
                      <a16:colId xmlns:a16="http://schemas.microsoft.com/office/drawing/2014/main" xmlns="" val="1700919341"/>
                    </a:ext>
                  </a:extLst>
                </a:gridCol>
                <a:gridCol w="865762">
                  <a:extLst>
                    <a:ext uri="{9D8B030D-6E8A-4147-A177-3AD203B41FA5}">
                      <a16:colId xmlns:a16="http://schemas.microsoft.com/office/drawing/2014/main" xmlns="" val="2119211557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xmlns="" val="2519507403"/>
                    </a:ext>
                  </a:extLst>
                </a:gridCol>
                <a:gridCol w="856034">
                  <a:extLst>
                    <a:ext uri="{9D8B030D-6E8A-4147-A177-3AD203B41FA5}">
                      <a16:colId xmlns:a16="http://schemas.microsoft.com/office/drawing/2014/main" xmlns="" val="1692593369"/>
                    </a:ext>
                  </a:extLst>
                </a:gridCol>
                <a:gridCol w="875489">
                  <a:extLst>
                    <a:ext uri="{9D8B030D-6E8A-4147-A177-3AD203B41FA5}">
                      <a16:colId xmlns:a16="http://schemas.microsoft.com/office/drawing/2014/main" xmlns="" val="3434439023"/>
                    </a:ext>
                  </a:extLst>
                </a:gridCol>
                <a:gridCol w="817124">
                  <a:extLst>
                    <a:ext uri="{9D8B030D-6E8A-4147-A177-3AD203B41FA5}">
                      <a16:colId xmlns:a16="http://schemas.microsoft.com/office/drawing/2014/main" xmlns="" val="2500613959"/>
                    </a:ext>
                  </a:extLst>
                </a:gridCol>
                <a:gridCol w="865762">
                  <a:extLst>
                    <a:ext uri="{9D8B030D-6E8A-4147-A177-3AD203B41FA5}">
                      <a16:colId xmlns:a16="http://schemas.microsoft.com/office/drawing/2014/main" xmlns="" val="3800530471"/>
                    </a:ext>
                  </a:extLst>
                </a:gridCol>
                <a:gridCol w="875489">
                  <a:extLst>
                    <a:ext uri="{9D8B030D-6E8A-4147-A177-3AD203B41FA5}">
                      <a16:colId xmlns:a16="http://schemas.microsoft.com/office/drawing/2014/main" xmlns="" val="3637591551"/>
                    </a:ext>
                  </a:extLst>
                </a:gridCol>
                <a:gridCol w="865762">
                  <a:extLst>
                    <a:ext uri="{9D8B030D-6E8A-4147-A177-3AD203B41FA5}">
                      <a16:colId xmlns:a16="http://schemas.microsoft.com/office/drawing/2014/main" xmlns="" val="1243391290"/>
                    </a:ext>
                  </a:extLst>
                </a:gridCol>
                <a:gridCol w="865761">
                  <a:extLst>
                    <a:ext uri="{9D8B030D-6E8A-4147-A177-3AD203B41FA5}">
                      <a16:colId xmlns:a16="http://schemas.microsoft.com/office/drawing/2014/main" xmlns="" val="276822078"/>
                    </a:ext>
                  </a:extLst>
                </a:gridCol>
                <a:gridCol w="807396">
                  <a:extLst>
                    <a:ext uri="{9D8B030D-6E8A-4147-A177-3AD203B41FA5}">
                      <a16:colId xmlns:a16="http://schemas.microsoft.com/office/drawing/2014/main" xmlns="" val="2365635126"/>
                    </a:ext>
                  </a:extLst>
                </a:gridCol>
                <a:gridCol w="1118681">
                  <a:extLst>
                    <a:ext uri="{9D8B030D-6E8A-4147-A177-3AD203B41FA5}">
                      <a16:colId xmlns:a16="http://schemas.microsoft.com/office/drawing/2014/main" xmlns="" val="3674627463"/>
                    </a:ext>
                  </a:extLst>
                </a:gridCol>
              </a:tblGrid>
              <a:tr h="69066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8351738"/>
                  </a:ext>
                </a:extLst>
              </a:tr>
              <a:tr h="461091">
                <a:tc rowSpan="1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Бензин </a:t>
                      </a: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автомобильный 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марки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АИ-92,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л/руб.)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43,32</a:t>
                      </a:r>
                      <a:endParaRPr lang="en-US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56,36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4333544"/>
                  </a:ext>
                </a:extLst>
              </a:tr>
              <a:tr h="44747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43,76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47,18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46,01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7937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46,47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6965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44,78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57,98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53,91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2801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53,55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45,00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48,46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55,78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46,73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47,31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57,98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53,90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47,16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8910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0856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8910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1828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1828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2801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182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9883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10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0624" y="-19456"/>
            <a:ext cx="10627469" cy="700391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(тарифы) на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нефтепродукты в Российской Федерации, Камчатском крае и субъектах ДФО за декабрь 2020 года и текущий период 2021 года*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1314897"/>
              </p:ext>
            </p:extLst>
          </p:nvPr>
        </p:nvGraphicFramePr>
        <p:xfrm>
          <a:off x="136186" y="680935"/>
          <a:ext cx="11887201" cy="6078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6231">
                  <a:extLst>
                    <a:ext uri="{9D8B030D-6E8A-4147-A177-3AD203B41FA5}">
                      <a16:colId xmlns:a16="http://schemas.microsoft.com/office/drawing/2014/main" xmlns="" val="340974327"/>
                    </a:ext>
                  </a:extLst>
                </a:gridCol>
                <a:gridCol w="1079770">
                  <a:extLst>
                    <a:ext uri="{9D8B030D-6E8A-4147-A177-3AD203B41FA5}">
                      <a16:colId xmlns:a16="http://schemas.microsoft.com/office/drawing/2014/main" xmlns="" val="1700919341"/>
                    </a:ext>
                  </a:extLst>
                </a:gridCol>
                <a:gridCol w="888089">
                  <a:extLst>
                    <a:ext uri="{9D8B030D-6E8A-4147-A177-3AD203B41FA5}">
                      <a16:colId xmlns:a16="http://schemas.microsoft.com/office/drawing/2014/main" xmlns="" val="2119211557"/>
                    </a:ext>
                  </a:extLst>
                </a:gridCol>
                <a:gridCol w="833707">
                  <a:extLst>
                    <a:ext uri="{9D8B030D-6E8A-4147-A177-3AD203B41FA5}">
                      <a16:colId xmlns:a16="http://schemas.microsoft.com/office/drawing/2014/main" xmlns="" val="2519507403"/>
                    </a:ext>
                  </a:extLst>
                </a:gridCol>
                <a:gridCol w="846306">
                  <a:extLst>
                    <a:ext uri="{9D8B030D-6E8A-4147-A177-3AD203B41FA5}">
                      <a16:colId xmlns:a16="http://schemas.microsoft.com/office/drawing/2014/main" xmlns="" val="1692593369"/>
                    </a:ext>
                  </a:extLst>
                </a:gridCol>
                <a:gridCol w="829957">
                  <a:extLst>
                    <a:ext uri="{9D8B030D-6E8A-4147-A177-3AD203B41FA5}">
                      <a16:colId xmlns:a16="http://schemas.microsoft.com/office/drawing/2014/main" xmlns="" val="3434439023"/>
                    </a:ext>
                  </a:extLst>
                </a:gridCol>
                <a:gridCol w="823745">
                  <a:extLst>
                    <a:ext uri="{9D8B030D-6E8A-4147-A177-3AD203B41FA5}">
                      <a16:colId xmlns:a16="http://schemas.microsoft.com/office/drawing/2014/main" xmlns="" val="2500613959"/>
                    </a:ext>
                  </a:extLst>
                </a:gridCol>
                <a:gridCol w="875490">
                  <a:extLst>
                    <a:ext uri="{9D8B030D-6E8A-4147-A177-3AD203B41FA5}">
                      <a16:colId xmlns:a16="http://schemas.microsoft.com/office/drawing/2014/main" xmlns="" val="3800530471"/>
                    </a:ext>
                  </a:extLst>
                </a:gridCol>
                <a:gridCol w="865762">
                  <a:extLst>
                    <a:ext uri="{9D8B030D-6E8A-4147-A177-3AD203B41FA5}">
                      <a16:colId xmlns:a16="http://schemas.microsoft.com/office/drawing/2014/main" xmlns="" val="3637591551"/>
                    </a:ext>
                  </a:extLst>
                </a:gridCol>
                <a:gridCol w="817123">
                  <a:extLst>
                    <a:ext uri="{9D8B030D-6E8A-4147-A177-3AD203B41FA5}">
                      <a16:colId xmlns:a16="http://schemas.microsoft.com/office/drawing/2014/main" xmlns="" val="1243391290"/>
                    </a:ext>
                  </a:extLst>
                </a:gridCol>
                <a:gridCol w="817124">
                  <a:extLst>
                    <a:ext uri="{9D8B030D-6E8A-4147-A177-3AD203B41FA5}">
                      <a16:colId xmlns:a16="http://schemas.microsoft.com/office/drawing/2014/main" xmlns="" val="276822078"/>
                    </a:ext>
                  </a:extLst>
                </a:gridCol>
                <a:gridCol w="846306">
                  <a:extLst>
                    <a:ext uri="{9D8B030D-6E8A-4147-A177-3AD203B41FA5}">
                      <a16:colId xmlns:a16="http://schemas.microsoft.com/office/drawing/2014/main" xmlns="" val="2365635126"/>
                    </a:ext>
                  </a:extLst>
                </a:gridCol>
                <a:gridCol w="1157591">
                  <a:extLst>
                    <a:ext uri="{9D8B030D-6E8A-4147-A177-3AD203B41FA5}">
                      <a16:colId xmlns:a16="http://schemas.microsoft.com/office/drawing/2014/main" xmlns="" val="3674627463"/>
                    </a:ext>
                  </a:extLst>
                </a:gridCol>
              </a:tblGrid>
              <a:tr h="66148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8351738"/>
                  </a:ext>
                </a:extLst>
              </a:tr>
              <a:tr h="445423">
                <a:tc rowSpan="1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автомобильный</a:t>
                      </a:r>
                      <a:r>
                        <a:rPr lang="ru-RU" sz="1200" b="1" baseline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марки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АИ-95,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04388875"/>
                  </a:ext>
                </a:extLst>
              </a:tr>
              <a:tr h="43598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48,76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2021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2871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49,04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48,96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48,69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4233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55,84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50,63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49,50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48,61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58,21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2463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55,99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48,55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48,77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58,21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5371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5580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4491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5386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5775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4714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4608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6123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598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015" y="126319"/>
            <a:ext cx="11800462" cy="43788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(тарифы) на нефтепродукты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Федерации, Камчатском крае и субъектах ДФО за декабрь 2020 года и текущий период 2021 года*</a:t>
            </a:r>
            <a:endParaRPr lang="ru-RU" sz="2000" dirty="0"/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2568982"/>
              </p:ext>
            </p:extLst>
          </p:nvPr>
        </p:nvGraphicFramePr>
        <p:xfrm>
          <a:off x="120785" y="636971"/>
          <a:ext cx="11980424" cy="6201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3006">
                  <a:extLst>
                    <a:ext uri="{9D8B030D-6E8A-4147-A177-3AD203B41FA5}">
                      <a16:colId xmlns:a16="http://schemas.microsoft.com/office/drawing/2014/main" xmlns="" val="2757781639"/>
                    </a:ext>
                  </a:extLst>
                </a:gridCol>
                <a:gridCol w="1071664">
                  <a:extLst>
                    <a:ext uri="{9D8B030D-6E8A-4147-A177-3AD203B41FA5}">
                      <a16:colId xmlns:a16="http://schemas.microsoft.com/office/drawing/2014/main" xmlns="" val="3805768029"/>
                    </a:ext>
                  </a:extLst>
                </a:gridCol>
                <a:gridCol w="933856">
                  <a:extLst>
                    <a:ext uri="{9D8B030D-6E8A-4147-A177-3AD203B41FA5}">
                      <a16:colId xmlns:a16="http://schemas.microsoft.com/office/drawing/2014/main" xmlns="" val="2080095685"/>
                    </a:ext>
                  </a:extLst>
                </a:gridCol>
                <a:gridCol w="972766">
                  <a:extLst>
                    <a:ext uri="{9D8B030D-6E8A-4147-A177-3AD203B41FA5}">
                      <a16:colId xmlns:a16="http://schemas.microsoft.com/office/drawing/2014/main" xmlns="" val="3843726452"/>
                    </a:ext>
                  </a:extLst>
                </a:gridCol>
                <a:gridCol w="904672">
                  <a:extLst>
                    <a:ext uri="{9D8B030D-6E8A-4147-A177-3AD203B41FA5}">
                      <a16:colId xmlns:a16="http://schemas.microsoft.com/office/drawing/2014/main" xmlns="" val="2467812455"/>
                    </a:ext>
                  </a:extLst>
                </a:gridCol>
                <a:gridCol w="856034">
                  <a:extLst>
                    <a:ext uri="{9D8B030D-6E8A-4147-A177-3AD203B41FA5}">
                      <a16:colId xmlns:a16="http://schemas.microsoft.com/office/drawing/2014/main" xmlns="" val="555537300"/>
                    </a:ext>
                  </a:extLst>
                </a:gridCol>
                <a:gridCol w="875489">
                  <a:extLst>
                    <a:ext uri="{9D8B030D-6E8A-4147-A177-3AD203B41FA5}">
                      <a16:colId xmlns:a16="http://schemas.microsoft.com/office/drawing/2014/main" xmlns="" val="3508563604"/>
                    </a:ext>
                  </a:extLst>
                </a:gridCol>
                <a:gridCol w="894945">
                  <a:extLst>
                    <a:ext uri="{9D8B030D-6E8A-4147-A177-3AD203B41FA5}">
                      <a16:colId xmlns:a16="http://schemas.microsoft.com/office/drawing/2014/main" xmlns="" val="3224298470"/>
                    </a:ext>
                  </a:extLst>
                </a:gridCol>
                <a:gridCol w="826851">
                  <a:extLst>
                    <a:ext uri="{9D8B030D-6E8A-4147-A177-3AD203B41FA5}">
                      <a16:colId xmlns:a16="http://schemas.microsoft.com/office/drawing/2014/main" xmlns="" val="509935238"/>
                    </a:ext>
                  </a:extLst>
                </a:gridCol>
                <a:gridCol w="778213">
                  <a:extLst>
                    <a:ext uri="{9D8B030D-6E8A-4147-A177-3AD203B41FA5}">
                      <a16:colId xmlns:a16="http://schemas.microsoft.com/office/drawing/2014/main" xmlns="" val="2275320693"/>
                    </a:ext>
                  </a:extLst>
                </a:gridCol>
                <a:gridCol w="836579">
                  <a:extLst>
                    <a:ext uri="{9D8B030D-6E8A-4147-A177-3AD203B41FA5}">
                      <a16:colId xmlns:a16="http://schemas.microsoft.com/office/drawing/2014/main" xmlns="" val="1350417571"/>
                    </a:ext>
                  </a:extLst>
                </a:gridCol>
                <a:gridCol w="807395">
                  <a:extLst>
                    <a:ext uri="{9D8B030D-6E8A-4147-A177-3AD203B41FA5}">
                      <a16:colId xmlns:a16="http://schemas.microsoft.com/office/drawing/2014/main" xmlns="" val="2746112127"/>
                    </a:ext>
                  </a:extLst>
                </a:gridCol>
                <a:gridCol w="1108954">
                  <a:extLst>
                    <a:ext uri="{9D8B030D-6E8A-4147-A177-3AD203B41FA5}">
                      <a16:colId xmlns:a16="http://schemas.microsoft.com/office/drawing/2014/main" xmlns="" val="4252533460"/>
                    </a:ext>
                  </a:extLst>
                </a:gridCol>
              </a:tblGrid>
              <a:tr h="637352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 (Якутия)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0505814"/>
                  </a:ext>
                </a:extLst>
              </a:tr>
              <a:tr h="357196">
                <a:tc rowSpan="1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Дизельное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топливо,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58,73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48,72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61,30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57,71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37598389"/>
                  </a:ext>
                </a:extLst>
              </a:tr>
              <a:tr h="44747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58,24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48,84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60,94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57,84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2021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1828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58,24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49,08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60,94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57,87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6965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58,51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49,36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60,94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58,31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53,21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4747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59,39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55,37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60,67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52,90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60,63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58,48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53,53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1907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6614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6692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6692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6109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4630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4747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4747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2021</a:t>
                      </a:r>
                      <a:endParaRPr lang="ru-RU" sz="12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54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617929"/>
              </p:ext>
            </p:extLst>
          </p:nvPr>
        </p:nvGraphicFramePr>
        <p:xfrm>
          <a:off x="447471" y="1001949"/>
          <a:ext cx="11420274" cy="52042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4265">
                  <a:extLst>
                    <a:ext uri="{9D8B030D-6E8A-4147-A177-3AD203B41FA5}">
                      <a16:colId xmlns:a16="http://schemas.microsoft.com/office/drawing/2014/main" xmlns="" val="2249247971"/>
                    </a:ext>
                  </a:extLst>
                </a:gridCol>
                <a:gridCol w="1727542">
                  <a:extLst>
                    <a:ext uri="{9D8B030D-6E8A-4147-A177-3AD203B41FA5}">
                      <a16:colId xmlns:a16="http://schemas.microsoft.com/office/drawing/2014/main" xmlns="" val="1819158657"/>
                    </a:ext>
                  </a:extLst>
                </a:gridCol>
                <a:gridCol w="1428719">
                  <a:extLst>
                    <a:ext uri="{9D8B030D-6E8A-4147-A177-3AD203B41FA5}">
                      <a16:colId xmlns:a16="http://schemas.microsoft.com/office/drawing/2014/main" xmlns="" val="810213332"/>
                    </a:ext>
                  </a:extLst>
                </a:gridCol>
                <a:gridCol w="1116191">
                  <a:extLst>
                    <a:ext uri="{9D8B030D-6E8A-4147-A177-3AD203B41FA5}">
                      <a16:colId xmlns:a16="http://schemas.microsoft.com/office/drawing/2014/main" xmlns="" val="1426438776"/>
                    </a:ext>
                  </a:extLst>
                </a:gridCol>
                <a:gridCol w="1691948">
                  <a:extLst>
                    <a:ext uri="{9D8B030D-6E8A-4147-A177-3AD203B41FA5}">
                      <a16:colId xmlns:a16="http://schemas.microsoft.com/office/drawing/2014/main" xmlns="" val="2406359539"/>
                    </a:ext>
                  </a:extLst>
                </a:gridCol>
                <a:gridCol w="1935804">
                  <a:extLst>
                    <a:ext uri="{9D8B030D-6E8A-4147-A177-3AD203B41FA5}">
                      <a16:colId xmlns:a16="http://schemas.microsoft.com/office/drawing/2014/main" xmlns="" val="3646067851"/>
                    </a:ext>
                  </a:extLst>
                </a:gridCol>
                <a:gridCol w="1935805">
                  <a:extLst>
                    <a:ext uri="{9D8B030D-6E8A-4147-A177-3AD203B41FA5}">
                      <a16:colId xmlns:a16="http://schemas.microsoft.com/office/drawing/2014/main" xmlns="" val="781871841"/>
                    </a:ext>
                  </a:extLst>
                </a:gridCol>
              </a:tblGrid>
              <a:tr h="219584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Среднемесячное потребление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на нефтебазах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на АЗС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Обеспеченность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Розничная цена поставщика, имеющего наибольшую долю рынка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Максимальная розничная цена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(иные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нефтетрейдеры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76225166"/>
                  </a:ext>
                </a:extLst>
              </a:tr>
              <a:tr h="686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сут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руб./литр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руб./литр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10677633"/>
                  </a:ext>
                </a:extLst>
              </a:tr>
              <a:tr h="5803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Регулятор - 92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6,560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14,314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51,25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12744809"/>
                  </a:ext>
                </a:extLst>
              </a:tr>
              <a:tr h="541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Премиум - 95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1,587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2,865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55,18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57,80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08469662"/>
                  </a:ext>
                </a:extLst>
              </a:tr>
              <a:tr h="570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 "Зимнее"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4,637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5,360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58,60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58,50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67287190"/>
                  </a:ext>
                </a:extLst>
              </a:tr>
              <a:tr h="628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 "Летнее"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2,442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7,753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0,504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58,60 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23538842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203058" y="59615"/>
            <a:ext cx="97957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Цены 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на моторное </a:t>
            </a: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топливо в Камчатском крае</a:t>
            </a: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 состоянию на </a:t>
            </a: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13.05.2021</a:t>
            </a: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* </a:t>
            </a:r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0984" y="6431522"/>
            <a:ext cx="54678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Согласно данным АО «ННК-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Камчатнефтепродукт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33820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2462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9770" y="4110"/>
            <a:ext cx="9834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Цены на моторное топливо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регионах ДФО по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состоянию на </a:t>
            </a:r>
            <a:r>
              <a:rPr lang="en-US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.05.2021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715008"/>
              </p:ext>
            </p:extLst>
          </p:nvPr>
        </p:nvGraphicFramePr>
        <p:xfrm>
          <a:off x="116732" y="398835"/>
          <a:ext cx="3959157" cy="3154414"/>
        </p:xfrm>
        <a:graphic>
          <a:graphicData uri="http://schemas.openxmlformats.org/drawingml/2006/table">
            <a:tbl>
              <a:tblPr/>
              <a:tblGrid>
                <a:gridCol w="1131521">
                  <a:extLst>
                    <a:ext uri="{9D8B030D-6E8A-4147-A177-3AD203B41FA5}">
                      <a16:colId xmlns:a16="http://schemas.microsoft.com/office/drawing/2014/main" xmlns="" val="1892151248"/>
                    </a:ext>
                  </a:extLst>
                </a:gridCol>
                <a:gridCol w="1514402">
                  <a:extLst>
                    <a:ext uri="{9D8B030D-6E8A-4147-A177-3AD203B41FA5}">
                      <a16:colId xmlns:a16="http://schemas.microsoft.com/office/drawing/2014/main" xmlns="" val="2657241242"/>
                    </a:ext>
                  </a:extLst>
                </a:gridCol>
                <a:gridCol w="1313234">
                  <a:extLst>
                    <a:ext uri="{9D8B030D-6E8A-4147-A177-3AD203B41FA5}">
                      <a16:colId xmlns:a16="http://schemas.microsoft.com/office/drawing/2014/main" xmlns="" val="485229573"/>
                    </a:ext>
                  </a:extLst>
                </a:gridCol>
              </a:tblGrid>
              <a:tr h="30155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Магаданская </a:t>
                      </a:r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область</a:t>
                      </a:r>
                      <a:endParaRPr lang="ru-RU" sz="11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405301"/>
                  </a:ext>
                </a:extLst>
              </a:tr>
              <a:tr h="9727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841540"/>
                  </a:ext>
                </a:extLst>
              </a:tr>
              <a:tr h="2626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7263368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54,60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68,80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3742143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59,50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62,50</a:t>
                      </a:r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39080"/>
                  </a:ext>
                </a:extLst>
              </a:tr>
              <a:tr h="3793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57,40</a:t>
                      </a:r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70,00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3606"/>
                  </a:ext>
                </a:extLst>
              </a:tr>
              <a:tr h="4209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56,20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70,00 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7772125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853021"/>
              </p:ext>
            </p:extLst>
          </p:nvPr>
        </p:nvGraphicFramePr>
        <p:xfrm>
          <a:off x="8249055" y="3599234"/>
          <a:ext cx="3803515" cy="3151762"/>
        </p:xfrm>
        <a:graphic>
          <a:graphicData uri="http://schemas.openxmlformats.org/drawingml/2006/table">
            <a:tbl>
              <a:tblPr/>
              <a:tblGrid>
                <a:gridCol w="1196502">
                  <a:extLst>
                    <a:ext uri="{9D8B030D-6E8A-4147-A177-3AD203B41FA5}">
                      <a16:colId xmlns:a16="http://schemas.microsoft.com/office/drawing/2014/main" xmlns="" val="1892151248"/>
                    </a:ext>
                  </a:extLst>
                </a:gridCol>
                <a:gridCol w="1488332">
                  <a:extLst>
                    <a:ext uri="{9D8B030D-6E8A-4147-A177-3AD203B41FA5}">
                      <a16:colId xmlns:a16="http://schemas.microsoft.com/office/drawing/2014/main" xmlns="" val="2657241242"/>
                    </a:ext>
                  </a:extLst>
                </a:gridCol>
                <a:gridCol w="1118681">
                  <a:extLst>
                    <a:ext uri="{9D8B030D-6E8A-4147-A177-3AD203B41FA5}">
                      <a16:colId xmlns:a16="http://schemas.microsoft.com/office/drawing/2014/main" xmlns="" val="485229573"/>
                    </a:ext>
                  </a:extLst>
                </a:gridCol>
              </a:tblGrid>
              <a:tr h="311285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Сахалинская </a:t>
                      </a: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область 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405301"/>
                  </a:ext>
                </a:extLst>
              </a:tr>
              <a:tr h="9533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841540"/>
                  </a:ext>
                </a:extLst>
              </a:tr>
              <a:tr h="321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7263368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48,10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3742143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49,80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70,00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39080"/>
                  </a:ext>
                </a:extLst>
              </a:tr>
              <a:tr h="3501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3606"/>
                  </a:ext>
                </a:extLst>
              </a:tr>
              <a:tr h="3793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56,85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7772125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431248"/>
              </p:ext>
            </p:extLst>
          </p:nvPr>
        </p:nvGraphicFramePr>
        <p:xfrm>
          <a:off x="8229599" y="408562"/>
          <a:ext cx="3832699" cy="3083668"/>
        </p:xfrm>
        <a:graphic>
          <a:graphicData uri="http://schemas.openxmlformats.org/drawingml/2006/table">
            <a:tbl>
              <a:tblPr/>
              <a:tblGrid>
                <a:gridCol w="1172723">
                  <a:extLst>
                    <a:ext uri="{9D8B030D-6E8A-4147-A177-3AD203B41FA5}">
                      <a16:colId xmlns:a16="http://schemas.microsoft.com/office/drawing/2014/main" xmlns="" val="1892151248"/>
                    </a:ext>
                  </a:extLst>
                </a:gridCol>
                <a:gridCol w="1521840">
                  <a:extLst>
                    <a:ext uri="{9D8B030D-6E8A-4147-A177-3AD203B41FA5}">
                      <a16:colId xmlns:a16="http://schemas.microsoft.com/office/drawing/2014/main" xmlns="" val="2657241242"/>
                    </a:ext>
                  </a:extLst>
                </a:gridCol>
                <a:gridCol w="1138136">
                  <a:extLst>
                    <a:ext uri="{9D8B030D-6E8A-4147-A177-3AD203B41FA5}">
                      <a16:colId xmlns:a16="http://schemas.microsoft.com/office/drawing/2014/main" xmlns="" val="485229573"/>
                    </a:ext>
                  </a:extLst>
                </a:gridCol>
              </a:tblGrid>
              <a:tr h="262647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Приморский </a:t>
                      </a: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край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405301"/>
                  </a:ext>
                </a:extLst>
              </a:tr>
              <a:tr h="104110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841540"/>
                  </a:ext>
                </a:extLst>
              </a:tr>
              <a:tr h="1845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7263368"/>
                  </a:ext>
                </a:extLst>
              </a:tr>
              <a:tr h="4377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47,94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</a:t>
                      </a:r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</a:t>
                      </a: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3742143"/>
                  </a:ext>
                </a:extLst>
              </a:tr>
              <a:tr h="3793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48,38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</a:t>
                      </a:r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</a:t>
                      </a: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39080"/>
                  </a:ext>
                </a:extLst>
              </a:tr>
              <a:tr h="3394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53,14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53,70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3606"/>
                  </a:ext>
                </a:extLst>
              </a:tr>
              <a:tr h="4387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7772125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152063"/>
              </p:ext>
            </p:extLst>
          </p:nvPr>
        </p:nvGraphicFramePr>
        <p:xfrm>
          <a:off x="126460" y="3608962"/>
          <a:ext cx="3949979" cy="3171216"/>
        </p:xfrm>
        <a:graphic>
          <a:graphicData uri="http://schemas.openxmlformats.org/drawingml/2006/table">
            <a:tbl>
              <a:tblPr/>
              <a:tblGrid>
                <a:gridCol w="1087777">
                  <a:extLst>
                    <a:ext uri="{9D8B030D-6E8A-4147-A177-3AD203B41FA5}">
                      <a16:colId xmlns:a16="http://schemas.microsoft.com/office/drawing/2014/main" xmlns="" val="1892151248"/>
                    </a:ext>
                  </a:extLst>
                </a:gridCol>
                <a:gridCol w="1538691">
                  <a:extLst>
                    <a:ext uri="{9D8B030D-6E8A-4147-A177-3AD203B41FA5}">
                      <a16:colId xmlns:a16="http://schemas.microsoft.com/office/drawing/2014/main" xmlns="" val="2657241242"/>
                    </a:ext>
                  </a:extLst>
                </a:gridCol>
                <a:gridCol w="1323511">
                  <a:extLst>
                    <a:ext uri="{9D8B030D-6E8A-4147-A177-3AD203B41FA5}">
                      <a16:colId xmlns:a16="http://schemas.microsoft.com/office/drawing/2014/main" xmlns="" val="485229573"/>
                    </a:ext>
                  </a:extLst>
                </a:gridCol>
              </a:tblGrid>
              <a:tr h="321012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Чукотский </a:t>
                      </a: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АО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405301"/>
                  </a:ext>
                </a:extLst>
              </a:tr>
              <a:tr h="101273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841540"/>
                  </a:ext>
                </a:extLst>
              </a:tr>
              <a:tr h="2547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7263368"/>
                  </a:ext>
                </a:extLst>
              </a:tr>
              <a:tr h="4251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3742143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39080"/>
                  </a:ext>
                </a:extLst>
              </a:tr>
              <a:tr h="3404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3606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7772125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093143"/>
              </p:ext>
            </p:extLst>
          </p:nvPr>
        </p:nvGraphicFramePr>
        <p:xfrm>
          <a:off x="4210607" y="398835"/>
          <a:ext cx="3911989" cy="3103122"/>
        </p:xfrm>
        <a:graphic>
          <a:graphicData uri="http://schemas.openxmlformats.org/drawingml/2006/table">
            <a:tbl>
              <a:tblPr/>
              <a:tblGrid>
                <a:gridCol w="1021568">
                  <a:extLst>
                    <a:ext uri="{9D8B030D-6E8A-4147-A177-3AD203B41FA5}">
                      <a16:colId xmlns:a16="http://schemas.microsoft.com/office/drawing/2014/main" xmlns="" val="1892151248"/>
                    </a:ext>
                  </a:extLst>
                </a:gridCol>
                <a:gridCol w="1528548">
                  <a:extLst>
                    <a:ext uri="{9D8B030D-6E8A-4147-A177-3AD203B41FA5}">
                      <a16:colId xmlns:a16="http://schemas.microsoft.com/office/drawing/2014/main" xmlns="" val="2657241242"/>
                    </a:ext>
                  </a:extLst>
                </a:gridCol>
                <a:gridCol w="1361873">
                  <a:extLst>
                    <a:ext uri="{9D8B030D-6E8A-4147-A177-3AD203B41FA5}">
                      <a16:colId xmlns:a16="http://schemas.microsoft.com/office/drawing/2014/main" xmlns="" val="485229573"/>
                    </a:ext>
                  </a:extLst>
                </a:gridCol>
              </a:tblGrid>
              <a:tr h="29182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Камчатский край </a:t>
                      </a:r>
                      <a:endParaRPr lang="ru-RU" sz="16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405301"/>
                  </a:ext>
                </a:extLst>
              </a:tr>
              <a:tr h="9727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841540"/>
                  </a:ext>
                </a:extLst>
              </a:tr>
              <a:tr h="2334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7263368"/>
                  </a:ext>
                </a:extLst>
              </a:tr>
              <a:tr h="4280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51,25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53,80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3742143"/>
                  </a:ext>
                </a:extLst>
              </a:tr>
              <a:tr h="3891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55,18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57,80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39080"/>
                  </a:ext>
                </a:extLst>
              </a:tr>
              <a:tr h="3696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58,60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58,00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3606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58,60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58,50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7772125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186681"/>
              </p:ext>
            </p:extLst>
          </p:nvPr>
        </p:nvGraphicFramePr>
        <p:xfrm>
          <a:off x="4182894" y="3608962"/>
          <a:ext cx="3959157" cy="3151761"/>
        </p:xfrm>
        <a:graphic>
          <a:graphicData uri="http://schemas.openxmlformats.org/drawingml/2006/table">
            <a:tbl>
              <a:tblPr/>
              <a:tblGrid>
                <a:gridCol w="1021404">
                  <a:extLst>
                    <a:ext uri="{9D8B030D-6E8A-4147-A177-3AD203B41FA5}">
                      <a16:colId xmlns:a16="http://schemas.microsoft.com/office/drawing/2014/main" xmlns="" val="1892151248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xmlns="" val="2657241242"/>
                    </a:ext>
                  </a:extLst>
                </a:gridCol>
                <a:gridCol w="1342417">
                  <a:extLst>
                    <a:ext uri="{9D8B030D-6E8A-4147-A177-3AD203B41FA5}">
                      <a16:colId xmlns:a16="http://schemas.microsoft.com/office/drawing/2014/main" xmlns="" val="485229573"/>
                    </a:ext>
                  </a:extLst>
                </a:gridCol>
              </a:tblGrid>
              <a:tr h="311285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Хабаровский край </a:t>
                      </a: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405301"/>
                  </a:ext>
                </a:extLst>
              </a:tr>
              <a:tr h="9727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Средняя розничная цена независимых АЗС (наименование поставщика)</a:t>
                      </a:r>
                    </a:p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841540"/>
                  </a:ext>
                </a:extLst>
              </a:tr>
              <a:tr h="2821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7263368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46,47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3742143"/>
                  </a:ext>
                </a:extLst>
              </a:tr>
              <a:tr h="4474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</a:t>
                      </a:r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39080"/>
                  </a:ext>
                </a:extLst>
              </a:tr>
              <a:tr h="3307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3606"/>
                  </a:ext>
                </a:extLst>
              </a:tr>
              <a:tr h="3891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52,48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51,</a:t>
                      </a:r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7772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144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9261</TotalTime>
  <Words>900</Words>
  <Application>Microsoft Office PowerPoint</Application>
  <PresentationFormat>Широкоэкранный</PresentationFormat>
  <Paragraphs>427</Paragraphs>
  <Slides>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 </vt:lpstr>
      <vt:lpstr>Средние потребительские цены (тарифы) на нефтепродукты в Российской Федерации, Камчатском крае и субъектах ДФО за декабрь 2020 года и текущий период 2021 года*</vt:lpstr>
      <vt:lpstr>Средние потребительские цены (тарифы) на нефтепродукты в Российской Федерации, Камчатском крае и субъектах ДФО за декабрь 2020 года и текущий период 2021 года*</vt:lpstr>
      <vt:lpstr>Средние потребительские цены (тарифы) на нефтепродукты в Российской Федерации, Камчатском крае и субъектах ДФО за декабрь 2020 года и текущий период 2021 года*</vt:lpstr>
      <vt:lpstr>Презентация PowerPoint</vt:lpstr>
      <vt:lpstr>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Спирина Наталия Анатольевна</dc:creator>
  <cp:lastModifiedBy>Ковалевская Галина Викторовна</cp:lastModifiedBy>
  <cp:revision>354</cp:revision>
  <cp:lastPrinted>2021-04-08T22:57:45Z</cp:lastPrinted>
  <dcterms:created xsi:type="dcterms:W3CDTF">2020-12-04T06:58:51Z</dcterms:created>
  <dcterms:modified xsi:type="dcterms:W3CDTF">2021-05-13T22:41:35Z</dcterms:modified>
</cp:coreProperties>
</file>