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8"/>
  </p:notesMasterIdLst>
  <p:sldIdLst>
    <p:sldId id="256" r:id="rId2"/>
    <p:sldId id="258" r:id="rId3"/>
    <p:sldId id="271" r:id="rId4"/>
    <p:sldId id="270" r:id="rId5"/>
    <p:sldId id="282" r:id="rId6"/>
    <p:sldId id="283" r:id="rId7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36" autoAdjust="0"/>
    <p:restoredTop sz="83953" autoAdjust="0"/>
  </p:normalViewPr>
  <p:slideViewPr>
    <p:cSldViewPr snapToGrid="0">
      <p:cViewPr varScale="1">
        <p:scale>
          <a:sx n="75" d="100"/>
          <a:sy n="75" d="100"/>
        </p:scale>
        <p:origin x="5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EE5C4F-ACD4-4F2F-AAB3-0969A6B3157B}" type="datetimeFigureOut">
              <a:rPr lang="ru-RU" smtClean="0"/>
              <a:t>23.12.2022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5AE2F0-AAD2-4206-91C1-7740FDB339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06385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52204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*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47523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*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24454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97782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44715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23.12.2022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7304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23.12.2022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37554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23.12.2022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0244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23.12.2022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5018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23.12.2022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67554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23.12.2022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48501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23.12.2022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96921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23.12.2022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37454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23.12.2022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15110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23.12.2022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44382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23.12.2022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65349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694A4D-8446-43AD-B97F-9DB0D178855F}" type="datetimeFigureOut">
              <a:rPr lang="ru-RU" smtClean="0"/>
              <a:t>23.12.2022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0230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package" Target="../embeddings/_____Microsoft_Excel1.xlsx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61392" y="923191"/>
            <a:ext cx="9144000" cy="764931"/>
          </a:xfrm>
        </p:spPr>
        <p:txBody>
          <a:bodyPr>
            <a:normAutofit fontScale="90000"/>
          </a:bodyPr>
          <a:lstStyle/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13726" y="1210317"/>
            <a:ext cx="9144000" cy="4448175"/>
          </a:xfrm>
        </p:spPr>
        <p:txBody>
          <a:bodyPr>
            <a:normAutofit/>
          </a:bodyPr>
          <a:lstStyle/>
          <a:p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средних потребительских ценах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нефтепродукты в Российской Федерации, Камчатском крае и субъектах ДФО за декабрь 2021 года и текущий период 2022 года</a:t>
            </a:r>
          </a:p>
        </p:txBody>
      </p:sp>
    </p:spTree>
    <p:extLst>
      <p:ext uri="{BB962C8B-B14F-4D97-AF65-F5344CB8AC3E}">
        <p14:creationId xmlns:p14="http://schemas.microsoft.com/office/powerpoint/2010/main" val="1014923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199" y="0"/>
            <a:ext cx="10562617" cy="50583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(тарифы) на нефтепродукты</a:t>
            </a:r>
            <a:r>
              <a:rPr lang="en-US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Российской Федерации, Камчатском крае и субъектах ДФО за декабрь 2021 года и текущий период 2022 года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97229518"/>
              </p:ext>
            </p:extLst>
          </p:nvPr>
        </p:nvGraphicFramePr>
        <p:xfrm>
          <a:off x="83420" y="583660"/>
          <a:ext cx="11978878" cy="61770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6652">
                  <a:extLst>
                    <a:ext uri="{9D8B030D-6E8A-4147-A177-3AD203B41FA5}">
                      <a16:colId xmlns="" xmlns:a16="http://schemas.microsoft.com/office/drawing/2014/main" val="340974327"/>
                    </a:ext>
                  </a:extLst>
                </a:gridCol>
                <a:gridCol w="1083749">
                  <a:extLst>
                    <a:ext uri="{9D8B030D-6E8A-4147-A177-3AD203B41FA5}">
                      <a16:colId xmlns="" xmlns:a16="http://schemas.microsoft.com/office/drawing/2014/main" val="1700919341"/>
                    </a:ext>
                  </a:extLst>
                </a:gridCol>
                <a:gridCol w="865762">
                  <a:extLst>
                    <a:ext uri="{9D8B030D-6E8A-4147-A177-3AD203B41FA5}">
                      <a16:colId xmlns="" xmlns:a16="http://schemas.microsoft.com/office/drawing/2014/main" val="2119211557"/>
                    </a:ext>
                  </a:extLst>
                </a:gridCol>
                <a:gridCol w="885217">
                  <a:extLst>
                    <a:ext uri="{9D8B030D-6E8A-4147-A177-3AD203B41FA5}">
                      <a16:colId xmlns="" xmlns:a16="http://schemas.microsoft.com/office/drawing/2014/main" val="2519507403"/>
                    </a:ext>
                  </a:extLst>
                </a:gridCol>
                <a:gridCol w="856034">
                  <a:extLst>
                    <a:ext uri="{9D8B030D-6E8A-4147-A177-3AD203B41FA5}">
                      <a16:colId xmlns="" xmlns:a16="http://schemas.microsoft.com/office/drawing/2014/main" val="1692593369"/>
                    </a:ext>
                  </a:extLst>
                </a:gridCol>
                <a:gridCol w="875489">
                  <a:extLst>
                    <a:ext uri="{9D8B030D-6E8A-4147-A177-3AD203B41FA5}">
                      <a16:colId xmlns="" xmlns:a16="http://schemas.microsoft.com/office/drawing/2014/main" val="3434439023"/>
                    </a:ext>
                  </a:extLst>
                </a:gridCol>
                <a:gridCol w="817124">
                  <a:extLst>
                    <a:ext uri="{9D8B030D-6E8A-4147-A177-3AD203B41FA5}">
                      <a16:colId xmlns="" xmlns:a16="http://schemas.microsoft.com/office/drawing/2014/main" val="2500613959"/>
                    </a:ext>
                  </a:extLst>
                </a:gridCol>
                <a:gridCol w="865762">
                  <a:extLst>
                    <a:ext uri="{9D8B030D-6E8A-4147-A177-3AD203B41FA5}">
                      <a16:colId xmlns="" xmlns:a16="http://schemas.microsoft.com/office/drawing/2014/main" val="3800530471"/>
                    </a:ext>
                  </a:extLst>
                </a:gridCol>
                <a:gridCol w="875489">
                  <a:extLst>
                    <a:ext uri="{9D8B030D-6E8A-4147-A177-3AD203B41FA5}">
                      <a16:colId xmlns="" xmlns:a16="http://schemas.microsoft.com/office/drawing/2014/main" val="3637591551"/>
                    </a:ext>
                  </a:extLst>
                </a:gridCol>
                <a:gridCol w="865762">
                  <a:extLst>
                    <a:ext uri="{9D8B030D-6E8A-4147-A177-3AD203B41FA5}">
                      <a16:colId xmlns="" xmlns:a16="http://schemas.microsoft.com/office/drawing/2014/main" val="1243391290"/>
                    </a:ext>
                  </a:extLst>
                </a:gridCol>
                <a:gridCol w="865761">
                  <a:extLst>
                    <a:ext uri="{9D8B030D-6E8A-4147-A177-3AD203B41FA5}">
                      <a16:colId xmlns="" xmlns:a16="http://schemas.microsoft.com/office/drawing/2014/main" val="276822078"/>
                    </a:ext>
                  </a:extLst>
                </a:gridCol>
                <a:gridCol w="807396">
                  <a:extLst>
                    <a:ext uri="{9D8B030D-6E8A-4147-A177-3AD203B41FA5}">
                      <a16:colId xmlns="" xmlns:a16="http://schemas.microsoft.com/office/drawing/2014/main" val="2365635126"/>
                    </a:ext>
                  </a:extLst>
                </a:gridCol>
                <a:gridCol w="1118681">
                  <a:extLst>
                    <a:ext uri="{9D8B030D-6E8A-4147-A177-3AD203B41FA5}">
                      <a16:colId xmlns="" xmlns:a16="http://schemas.microsoft.com/office/drawing/2014/main" val="3674627463"/>
                    </a:ext>
                  </a:extLst>
                </a:gridCol>
              </a:tblGrid>
              <a:tr h="690663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Нефтепродукт/субъект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край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Саха (Якутия)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край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край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область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АО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18351738"/>
                  </a:ext>
                </a:extLst>
              </a:tr>
              <a:tr h="461091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Бензин </a:t>
                      </a:r>
                      <a:r>
                        <a:rPr kumimoji="0" lang="ru-RU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автомобильный </a:t>
                      </a: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марки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АИ-92,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л/руб.)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55,82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47,13</a:t>
                      </a:r>
                      <a:endParaRPr lang="en-US" sz="12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51,02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56,78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49,73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49,11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49,72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61,03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57,83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49,61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2021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874333544"/>
                  </a:ext>
                </a:extLst>
              </a:tr>
              <a:tr h="44747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56,34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51,54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53,70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49,93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49,70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50,35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61,56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58,49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50,13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7937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56,34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47,60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51,62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49,79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61,56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57,61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50,47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6965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56,34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47,49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51,48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49,87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61,56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58,12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50,47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42801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56,35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47,35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51,21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49,80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49,34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61,56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57,11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50,47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8910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56,35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47,24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51,03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56,94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49,71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49,24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61,56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55,69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40856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56,34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47,17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50,98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56,93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49,71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49,11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61,56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55,72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8910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56,35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47,13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50,99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56,93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49,69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49,11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61,56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55,82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41828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56,35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47,24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50,99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56,93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49,69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49,11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60,40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55,82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41828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56,75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47,25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50,96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56,72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49,68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49,11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57,15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55,82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42801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56,75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47,20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50,97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56,67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49,61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49,10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59,48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55,31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41829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56,75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47,23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50,97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56,67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49,60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49,10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59,48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55,31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39883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107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70624" y="-19456"/>
            <a:ext cx="10627469" cy="700391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(тарифы) на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нефтепродукты в Российской Федерации, Камчатском крае и субъектах ДФО за декабрь 2021 года и текущий период 2022 года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40299536"/>
              </p:ext>
            </p:extLst>
          </p:nvPr>
        </p:nvGraphicFramePr>
        <p:xfrm>
          <a:off x="136186" y="680935"/>
          <a:ext cx="11887201" cy="60781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6231">
                  <a:extLst>
                    <a:ext uri="{9D8B030D-6E8A-4147-A177-3AD203B41FA5}">
                      <a16:colId xmlns="" xmlns:a16="http://schemas.microsoft.com/office/drawing/2014/main" val="340974327"/>
                    </a:ext>
                  </a:extLst>
                </a:gridCol>
                <a:gridCol w="1079770">
                  <a:extLst>
                    <a:ext uri="{9D8B030D-6E8A-4147-A177-3AD203B41FA5}">
                      <a16:colId xmlns="" xmlns:a16="http://schemas.microsoft.com/office/drawing/2014/main" val="1700919341"/>
                    </a:ext>
                  </a:extLst>
                </a:gridCol>
                <a:gridCol w="888089">
                  <a:extLst>
                    <a:ext uri="{9D8B030D-6E8A-4147-A177-3AD203B41FA5}">
                      <a16:colId xmlns="" xmlns:a16="http://schemas.microsoft.com/office/drawing/2014/main" val="2119211557"/>
                    </a:ext>
                  </a:extLst>
                </a:gridCol>
                <a:gridCol w="833707">
                  <a:extLst>
                    <a:ext uri="{9D8B030D-6E8A-4147-A177-3AD203B41FA5}">
                      <a16:colId xmlns="" xmlns:a16="http://schemas.microsoft.com/office/drawing/2014/main" val="2519507403"/>
                    </a:ext>
                  </a:extLst>
                </a:gridCol>
                <a:gridCol w="846306">
                  <a:extLst>
                    <a:ext uri="{9D8B030D-6E8A-4147-A177-3AD203B41FA5}">
                      <a16:colId xmlns="" xmlns:a16="http://schemas.microsoft.com/office/drawing/2014/main" val="1692593369"/>
                    </a:ext>
                  </a:extLst>
                </a:gridCol>
                <a:gridCol w="829957">
                  <a:extLst>
                    <a:ext uri="{9D8B030D-6E8A-4147-A177-3AD203B41FA5}">
                      <a16:colId xmlns="" xmlns:a16="http://schemas.microsoft.com/office/drawing/2014/main" val="3434439023"/>
                    </a:ext>
                  </a:extLst>
                </a:gridCol>
                <a:gridCol w="823745">
                  <a:extLst>
                    <a:ext uri="{9D8B030D-6E8A-4147-A177-3AD203B41FA5}">
                      <a16:colId xmlns="" xmlns:a16="http://schemas.microsoft.com/office/drawing/2014/main" val="2500613959"/>
                    </a:ext>
                  </a:extLst>
                </a:gridCol>
                <a:gridCol w="875490">
                  <a:extLst>
                    <a:ext uri="{9D8B030D-6E8A-4147-A177-3AD203B41FA5}">
                      <a16:colId xmlns="" xmlns:a16="http://schemas.microsoft.com/office/drawing/2014/main" val="3800530471"/>
                    </a:ext>
                  </a:extLst>
                </a:gridCol>
                <a:gridCol w="865762">
                  <a:extLst>
                    <a:ext uri="{9D8B030D-6E8A-4147-A177-3AD203B41FA5}">
                      <a16:colId xmlns="" xmlns:a16="http://schemas.microsoft.com/office/drawing/2014/main" val="3637591551"/>
                    </a:ext>
                  </a:extLst>
                </a:gridCol>
                <a:gridCol w="817123">
                  <a:extLst>
                    <a:ext uri="{9D8B030D-6E8A-4147-A177-3AD203B41FA5}">
                      <a16:colId xmlns="" xmlns:a16="http://schemas.microsoft.com/office/drawing/2014/main" val="1243391290"/>
                    </a:ext>
                  </a:extLst>
                </a:gridCol>
                <a:gridCol w="817124">
                  <a:extLst>
                    <a:ext uri="{9D8B030D-6E8A-4147-A177-3AD203B41FA5}">
                      <a16:colId xmlns="" xmlns:a16="http://schemas.microsoft.com/office/drawing/2014/main" val="276822078"/>
                    </a:ext>
                  </a:extLst>
                </a:gridCol>
                <a:gridCol w="846306">
                  <a:extLst>
                    <a:ext uri="{9D8B030D-6E8A-4147-A177-3AD203B41FA5}">
                      <a16:colId xmlns="" xmlns:a16="http://schemas.microsoft.com/office/drawing/2014/main" val="2365635126"/>
                    </a:ext>
                  </a:extLst>
                </a:gridCol>
                <a:gridCol w="1157591">
                  <a:extLst>
                    <a:ext uri="{9D8B030D-6E8A-4147-A177-3AD203B41FA5}">
                      <a16:colId xmlns="" xmlns:a16="http://schemas.microsoft.com/office/drawing/2014/main" val="3674627463"/>
                    </a:ext>
                  </a:extLst>
                </a:gridCol>
              </a:tblGrid>
              <a:tr h="661481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Нефтепродукт/субъект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край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Саха (Якутия)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край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край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область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АО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18351738"/>
                  </a:ext>
                </a:extLst>
              </a:tr>
              <a:tr h="445423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Бензин </a:t>
                      </a:r>
                      <a:r>
                        <a:rPr lang="ru-RU" sz="1200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автомобильный</a:t>
                      </a:r>
                      <a:r>
                        <a:rPr lang="ru-RU" sz="1200" b="1" baseline="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1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марки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АИ-95,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(л/руб.)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58,71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50,98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53,11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51,55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51,20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60,48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60,10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51,71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2021</a:t>
                      </a:r>
                      <a:endParaRPr lang="ru-RU" sz="12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104388875"/>
                  </a:ext>
                </a:extLst>
              </a:tr>
              <a:tr h="43598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59,29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51,54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53,70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57,17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51,53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51,80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52,88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61,25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60,65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52,24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2022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2871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59,29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51,63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53,78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57,17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51,65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52,59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61,25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60,46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52,58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4233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58,88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51,52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53,50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57,17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51,14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52,32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61,25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60,41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52,58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2463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59,26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51,41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53,28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50,99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51,62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61,25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59,41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52,58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5371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59,26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51,31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50,92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51,62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52,07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61,25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58,03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45580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59,26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51,22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50,89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51,62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51,97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61,25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58,06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4491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59,26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50,91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51,62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51,97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61,25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58,26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45386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59,26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51,32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53,09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50,91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51,62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52,02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58,05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58,26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45775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59,26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51,36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50,89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51,62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51,02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58,50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58,26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34714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59,26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51,30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53,03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50,64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51,62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58,50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58,07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44608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59,26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51,35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53,03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50,64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51,62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52,01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58,07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36123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2022</a:t>
                      </a:r>
                      <a:endParaRPr lang="ru-RU" sz="12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5981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4015" y="126319"/>
            <a:ext cx="11800462" cy="437886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(тарифы) на нефтепродукты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Российской Федерации, Камчатском крае и субъектах ДФО за декабрь 2021 года и текущий период 2022 года</a:t>
            </a:r>
            <a:endParaRPr lang="ru-RU" sz="2000" dirty="0"/>
          </a:p>
        </p:txBody>
      </p:sp>
      <p:graphicFrame>
        <p:nvGraphicFramePr>
          <p:cNvPr id="20" name="Объект 1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22946259"/>
              </p:ext>
            </p:extLst>
          </p:nvPr>
        </p:nvGraphicFramePr>
        <p:xfrm>
          <a:off x="120785" y="636971"/>
          <a:ext cx="11980424" cy="62015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3006">
                  <a:extLst>
                    <a:ext uri="{9D8B030D-6E8A-4147-A177-3AD203B41FA5}">
                      <a16:colId xmlns="" xmlns:a16="http://schemas.microsoft.com/office/drawing/2014/main" val="2757781639"/>
                    </a:ext>
                  </a:extLst>
                </a:gridCol>
                <a:gridCol w="1071664">
                  <a:extLst>
                    <a:ext uri="{9D8B030D-6E8A-4147-A177-3AD203B41FA5}">
                      <a16:colId xmlns="" xmlns:a16="http://schemas.microsoft.com/office/drawing/2014/main" val="3805768029"/>
                    </a:ext>
                  </a:extLst>
                </a:gridCol>
                <a:gridCol w="933856">
                  <a:extLst>
                    <a:ext uri="{9D8B030D-6E8A-4147-A177-3AD203B41FA5}">
                      <a16:colId xmlns="" xmlns:a16="http://schemas.microsoft.com/office/drawing/2014/main" val="2080095685"/>
                    </a:ext>
                  </a:extLst>
                </a:gridCol>
                <a:gridCol w="972766">
                  <a:extLst>
                    <a:ext uri="{9D8B030D-6E8A-4147-A177-3AD203B41FA5}">
                      <a16:colId xmlns="" xmlns:a16="http://schemas.microsoft.com/office/drawing/2014/main" val="3843726452"/>
                    </a:ext>
                  </a:extLst>
                </a:gridCol>
                <a:gridCol w="904672">
                  <a:extLst>
                    <a:ext uri="{9D8B030D-6E8A-4147-A177-3AD203B41FA5}">
                      <a16:colId xmlns="" xmlns:a16="http://schemas.microsoft.com/office/drawing/2014/main" val="2467812455"/>
                    </a:ext>
                  </a:extLst>
                </a:gridCol>
                <a:gridCol w="856034">
                  <a:extLst>
                    <a:ext uri="{9D8B030D-6E8A-4147-A177-3AD203B41FA5}">
                      <a16:colId xmlns="" xmlns:a16="http://schemas.microsoft.com/office/drawing/2014/main" val="555537300"/>
                    </a:ext>
                  </a:extLst>
                </a:gridCol>
                <a:gridCol w="875489">
                  <a:extLst>
                    <a:ext uri="{9D8B030D-6E8A-4147-A177-3AD203B41FA5}">
                      <a16:colId xmlns="" xmlns:a16="http://schemas.microsoft.com/office/drawing/2014/main" val="3508563604"/>
                    </a:ext>
                  </a:extLst>
                </a:gridCol>
                <a:gridCol w="894945">
                  <a:extLst>
                    <a:ext uri="{9D8B030D-6E8A-4147-A177-3AD203B41FA5}">
                      <a16:colId xmlns="" xmlns:a16="http://schemas.microsoft.com/office/drawing/2014/main" val="3224298470"/>
                    </a:ext>
                  </a:extLst>
                </a:gridCol>
                <a:gridCol w="826851">
                  <a:extLst>
                    <a:ext uri="{9D8B030D-6E8A-4147-A177-3AD203B41FA5}">
                      <a16:colId xmlns="" xmlns:a16="http://schemas.microsoft.com/office/drawing/2014/main" val="509935238"/>
                    </a:ext>
                  </a:extLst>
                </a:gridCol>
                <a:gridCol w="778213">
                  <a:extLst>
                    <a:ext uri="{9D8B030D-6E8A-4147-A177-3AD203B41FA5}">
                      <a16:colId xmlns="" xmlns:a16="http://schemas.microsoft.com/office/drawing/2014/main" val="2275320693"/>
                    </a:ext>
                  </a:extLst>
                </a:gridCol>
                <a:gridCol w="836579">
                  <a:extLst>
                    <a:ext uri="{9D8B030D-6E8A-4147-A177-3AD203B41FA5}">
                      <a16:colId xmlns="" xmlns:a16="http://schemas.microsoft.com/office/drawing/2014/main" val="1350417571"/>
                    </a:ext>
                  </a:extLst>
                </a:gridCol>
                <a:gridCol w="807395">
                  <a:extLst>
                    <a:ext uri="{9D8B030D-6E8A-4147-A177-3AD203B41FA5}">
                      <a16:colId xmlns="" xmlns:a16="http://schemas.microsoft.com/office/drawing/2014/main" val="2746112127"/>
                    </a:ext>
                  </a:extLst>
                </a:gridCol>
                <a:gridCol w="1108954">
                  <a:extLst>
                    <a:ext uri="{9D8B030D-6E8A-4147-A177-3AD203B41FA5}">
                      <a16:colId xmlns="" xmlns:a16="http://schemas.microsoft.com/office/drawing/2014/main" val="4252533460"/>
                    </a:ext>
                  </a:extLst>
                </a:gridCol>
              </a:tblGrid>
              <a:tr h="637352"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05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Нефтепродукт/субъект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 (Якутия)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область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АО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680505814"/>
                  </a:ext>
                </a:extLst>
              </a:tr>
              <a:tr h="357196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Дизельное </a:t>
                      </a:r>
                      <a:r>
                        <a:rPr lang="ru-RU" sz="16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топливо,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(л/руб</a:t>
                      </a:r>
                      <a:r>
                        <a:rPr lang="ru-RU" sz="16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</a:t>
                      </a: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53,87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61,92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57,93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58,80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67,42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68,88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59,91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2021</a:t>
                      </a:r>
                      <a:endParaRPr lang="ru-RU" sz="12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837598389"/>
                  </a:ext>
                </a:extLst>
              </a:tr>
              <a:tr h="44747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65,90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54,49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62,63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66,66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58,89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58,26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61,23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67,85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70,49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60,33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2022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1828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66,61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55,04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66,48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58,93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58,19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61,74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70,37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70,65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61,43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6965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65,65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54,77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62,26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66,48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57,75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58,19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67,85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70,77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61,43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44747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65,65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54,49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61,61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66,45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57,62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58,19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58,90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67,85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69,34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61,43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41907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65,65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54,44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61,19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66,72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57,58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58,19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58,59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67,85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68,11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59,80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46614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65,65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54,42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61,12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66,57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57,18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58,19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58,50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67,85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68,19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59,80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46692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65,65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54,46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61,31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67,01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57,75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58,19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67,85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68,69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59,49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46692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65,65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54,68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61,47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67,26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57,79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58,19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58,80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67,85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68,97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59,49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46109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66,60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54,94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67,36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58,35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58,71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59,18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70,04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68,92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59,49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34630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68,20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55,54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63,99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74,29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59,25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60,91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76,04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61,19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44747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72,09                                                                                                                    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57,17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63,99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74,94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63,26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63,23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65,23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76,04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76,37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65,93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44747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2022</a:t>
                      </a:r>
                      <a:endParaRPr lang="ru-RU" sz="12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2544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6075636"/>
              </p:ext>
            </p:extLst>
          </p:nvPr>
        </p:nvGraphicFramePr>
        <p:xfrm>
          <a:off x="447471" y="1001949"/>
          <a:ext cx="11420274" cy="425339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84265">
                  <a:extLst>
                    <a:ext uri="{9D8B030D-6E8A-4147-A177-3AD203B41FA5}">
                      <a16:colId xmlns="" xmlns:a16="http://schemas.microsoft.com/office/drawing/2014/main" val="2249247971"/>
                    </a:ext>
                  </a:extLst>
                </a:gridCol>
                <a:gridCol w="1727542">
                  <a:extLst>
                    <a:ext uri="{9D8B030D-6E8A-4147-A177-3AD203B41FA5}">
                      <a16:colId xmlns="" xmlns:a16="http://schemas.microsoft.com/office/drawing/2014/main" val="1819158657"/>
                    </a:ext>
                  </a:extLst>
                </a:gridCol>
                <a:gridCol w="1428719">
                  <a:extLst>
                    <a:ext uri="{9D8B030D-6E8A-4147-A177-3AD203B41FA5}">
                      <a16:colId xmlns="" xmlns:a16="http://schemas.microsoft.com/office/drawing/2014/main" val="810213332"/>
                    </a:ext>
                  </a:extLst>
                </a:gridCol>
                <a:gridCol w="1116191">
                  <a:extLst>
                    <a:ext uri="{9D8B030D-6E8A-4147-A177-3AD203B41FA5}">
                      <a16:colId xmlns="" xmlns:a16="http://schemas.microsoft.com/office/drawing/2014/main" val="1426438776"/>
                    </a:ext>
                  </a:extLst>
                </a:gridCol>
                <a:gridCol w="1691948">
                  <a:extLst>
                    <a:ext uri="{9D8B030D-6E8A-4147-A177-3AD203B41FA5}">
                      <a16:colId xmlns="" xmlns:a16="http://schemas.microsoft.com/office/drawing/2014/main" val="2406359539"/>
                    </a:ext>
                  </a:extLst>
                </a:gridCol>
                <a:gridCol w="1935804">
                  <a:extLst>
                    <a:ext uri="{9D8B030D-6E8A-4147-A177-3AD203B41FA5}">
                      <a16:colId xmlns="" xmlns:a16="http://schemas.microsoft.com/office/drawing/2014/main" val="3646067851"/>
                    </a:ext>
                  </a:extLst>
                </a:gridCol>
                <a:gridCol w="1935805">
                  <a:extLst>
                    <a:ext uri="{9D8B030D-6E8A-4147-A177-3AD203B41FA5}">
                      <a16:colId xmlns="" xmlns:a16="http://schemas.microsoft.com/office/drawing/2014/main" val="781871841"/>
                    </a:ext>
                  </a:extLst>
                </a:gridCol>
              </a:tblGrid>
              <a:tr h="2195844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Среднемесячное потребление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на нефтебазах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на АЗС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Обеспеченность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Розничная цена поставщика, имеющего наибольшую долю рынка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Максимальная розничная цена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(иные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нефтетрейдеры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476225166"/>
                  </a:ext>
                </a:extLst>
              </a:tr>
              <a:tr h="6868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сут</a:t>
                      </a: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руб./литр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руб./литр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010677633"/>
                  </a:ext>
                </a:extLst>
              </a:tr>
              <a:tr h="3413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Регулятор - 92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6,560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2,841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0,499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54,15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56,80                                                                                                                                                                                                                   </a:t>
                      </a:r>
                      <a:endParaRPr lang="ru-RU" sz="1800" b="1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4212744809"/>
                  </a:ext>
                </a:extLst>
              </a:tr>
              <a:tr h="3336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Премиум - 95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1,587 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0,806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0,221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58,30 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61,00 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608469662"/>
                  </a:ext>
                </a:extLst>
              </a:tr>
              <a:tr h="30891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ДТ "Зимнее"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4,637 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0,234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0,000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68,45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74,50                                                                             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367287190"/>
                  </a:ext>
                </a:extLst>
              </a:tr>
              <a:tr h="3707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ДТ "Летнее"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2,442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2,644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0,519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kern="120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39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523538842"/>
                  </a:ext>
                </a:extLst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1203058" y="59615"/>
            <a:ext cx="979575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Цены </a:t>
            </a:r>
            <a:r>
              <a:rPr lang="ru-RU" sz="2000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на моторное </a:t>
            </a:r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топливо в Камчатском крае</a:t>
            </a:r>
          </a:p>
          <a:p>
            <a:pPr algn="ctr"/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по состоянию на </a:t>
            </a:r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23</a:t>
            </a:r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.12.2022</a:t>
            </a:r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* </a:t>
            </a:r>
            <a:endParaRPr lang="ru-RU" sz="20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110984" y="6431522"/>
            <a:ext cx="546788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ru-RU" sz="1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Согласно данным АО «ННК-</a:t>
            </a:r>
            <a:r>
              <a:rPr lang="ru-RU" sz="1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Камчатнефтепродукт</a:t>
            </a: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</p:txBody>
      </p:sp>
    </p:spTree>
    <p:extLst>
      <p:ext uri="{BB962C8B-B14F-4D97-AF65-F5344CB8AC3E}">
        <p14:creationId xmlns:p14="http://schemas.microsoft.com/office/powerpoint/2010/main" val="2338206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24628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079770" y="4110"/>
            <a:ext cx="98346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Цены на моторное топливо </a:t>
            </a:r>
            <a:r>
              <a:rPr lang="ru-RU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в регионах ДФО по </a:t>
            </a:r>
            <a:r>
              <a:rPr lang="ru-RU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состоянию на </a:t>
            </a:r>
            <a:r>
              <a:rPr lang="ru-RU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23</a:t>
            </a:r>
            <a:r>
              <a:rPr lang="ru-RU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.12</a:t>
            </a:r>
            <a:r>
              <a:rPr lang="ru-RU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..2022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5460461"/>
              </p:ext>
            </p:extLst>
          </p:nvPr>
        </p:nvGraphicFramePr>
        <p:xfrm>
          <a:off x="116732" y="398835"/>
          <a:ext cx="3853906" cy="3067176"/>
        </p:xfrm>
        <a:graphic>
          <a:graphicData uri="http://schemas.openxmlformats.org/drawingml/2006/table">
            <a:tbl>
              <a:tblPr/>
              <a:tblGrid>
                <a:gridCol w="1003614">
                  <a:extLst>
                    <a:ext uri="{9D8B030D-6E8A-4147-A177-3AD203B41FA5}">
                      <a16:colId xmlns="" xmlns:a16="http://schemas.microsoft.com/office/drawing/2014/main" val="1892151248"/>
                    </a:ext>
                  </a:extLst>
                </a:gridCol>
                <a:gridCol w="1532238">
                  <a:extLst>
                    <a:ext uri="{9D8B030D-6E8A-4147-A177-3AD203B41FA5}">
                      <a16:colId xmlns="" xmlns:a16="http://schemas.microsoft.com/office/drawing/2014/main" val="2657241242"/>
                    </a:ext>
                  </a:extLst>
                </a:gridCol>
                <a:gridCol w="1318054">
                  <a:extLst>
                    <a:ext uri="{9D8B030D-6E8A-4147-A177-3AD203B41FA5}">
                      <a16:colId xmlns="" xmlns:a16="http://schemas.microsoft.com/office/drawing/2014/main" val="485229573"/>
                    </a:ext>
                  </a:extLst>
                </a:gridCol>
              </a:tblGrid>
              <a:tr h="301556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Магаданская область </a:t>
                      </a:r>
                      <a:endParaRPr lang="ru-RU" sz="1200" b="0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153405301"/>
                  </a:ext>
                </a:extLst>
              </a:tr>
              <a:tr h="82360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(ООО "Тосмар")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(иных поставщиков)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445841540"/>
                  </a:ext>
                </a:extLst>
              </a:tr>
              <a:tr h="26264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47263368"/>
                  </a:ext>
                </a:extLst>
              </a:tr>
              <a:tr h="46016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53,10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72,00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33742143"/>
                  </a:ext>
                </a:extLst>
              </a:tr>
              <a:tr h="39883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58,50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59,00</a:t>
                      </a:r>
                      <a:endParaRPr lang="ru-RU" sz="1400" b="1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197539080"/>
                  </a:ext>
                </a:extLst>
              </a:tr>
              <a:tr h="36752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66,10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79,00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6093606"/>
                  </a:ext>
                </a:extLst>
              </a:tr>
              <a:tr h="45284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71,00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93,00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9350670"/>
              </p:ext>
            </p:extLst>
          </p:nvPr>
        </p:nvGraphicFramePr>
        <p:xfrm>
          <a:off x="8046721" y="3579222"/>
          <a:ext cx="4087615" cy="3102247"/>
        </p:xfrm>
        <a:graphic>
          <a:graphicData uri="http://schemas.openxmlformats.org/drawingml/2006/table">
            <a:tbl>
              <a:tblPr/>
              <a:tblGrid>
                <a:gridCol w="1117992">
                  <a:extLst>
                    <a:ext uri="{9D8B030D-6E8A-4147-A177-3AD203B41FA5}">
                      <a16:colId xmlns="" xmlns:a16="http://schemas.microsoft.com/office/drawing/2014/main" val="1892151248"/>
                    </a:ext>
                  </a:extLst>
                </a:gridCol>
                <a:gridCol w="1497875">
                  <a:extLst>
                    <a:ext uri="{9D8B030D-6E8A-4147-A177-3AD203B41FA5}">
                      <a16:colId xmlns="" xmlns:a16="http://schemas.microsoft.com/office/drawing/2014/main" val="2657241242"/>
                    </a:ext>
                  </a:extLst>
                </a:gridCol>
                <a:gridCol w="1471748">
                  <a:extLst>
                    <a:ext uri="{9D8B030D-6E8A-4147-A177-3AD203B41FA5}">
                      <a16:colId xmlns="" xmlns:a16="http://schemas.microsoft.com/office/drawing/2014/main" val="485229573"/>
                    </a:ext>
                  </a:extLst>
                </a:gridCol>
              </a:tblGrid>
              <a:tr h="284618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Сахалинская </a:t>
                      </a: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область 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153405301"/>
                  </a:ext>
                </a:extLst>
              </a:tr>
              <a:tr h="80069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(ООО «РН-</a:t>
                      </a:r>
                      <a:r>
                        <a:rPr lang="ru-RU" sz="1050" b="1" i="0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Востокнефтепродукт</a:t>
                      </a: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»)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(иные поставщики)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445841540"/>
                  </a:ext>
                </a:extLst>
              </a:tr>
              <a:tr h="35071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47263368"/>
                  </a:ext>
                </a:extLst>
              </a:tr>
              <a:tr h="41426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51,68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82,00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33742143"/>
                  </a:ext>
                </a:extLst>
              </a:tr>
              <a:tr h="38248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53,38</a:t>
                      </a:r>
                      <a:endParaRPr lang="ru-RU" sz="1400" b="1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76,00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197539080"/>
                  </a:ext>
                </a:extLst>
              </a:tr>
              <a:tr h="37870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63,57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6093606"/>
                  </a:ext>
                </a:extLst>
              </a:tr>
              <a:tr h="48298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85,00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8043034"/>
              </p:ext>
            </p:extLst>
          </p:nvPr>
        </p:nvGraphicFramePr>
        <p:xfrm>
          <a:off x="8056606" y="408562"/>
          <a:ext cx="4077729" cy="3013907"/>
        </p:xfrm>
        <a:graphic>
          <a:graphicData uri="http://schemas.openxmlformats.org/drawingml/2006/table">
            <a:tbl>
              <a:tblPr/>
              <a:tblGrid>
                <a:gridCol w="1046205">
                  <a:extLst>
                    <a:ext uri="{9D8B030D-6E8A-4147-A177-3AD203B41FA5}">
                      <a16:colId xmlns="" xmlns:a16="http://schemas.microsoft.com/office/drawing/2014/main" val="1892151248"/>
                    </a:ext>
                  </a:extLst>
                </a:gridCol>
                <a:gridCol w="1548714">
                  <a:extLst>
                    <a:ext uri="{9D8B030D-6E8A-4147-A177-3AD203B41FA5}">
                      <a16:colId xmlns="" xmlns:a16="http://schemas.microsoft.com/office/drawing/2014/main" val="2657241242"/>
                    </a:ext>
                  </a:extLst>
                </a:gridCol>
                <a:gridCol w="1482810">
                  <a:extLst>
                    <a:ext uri="{9D8B030D-6E8A-4147-A177-3AD203B41FA5}">
                      <a16:colId xmlns="" xmlns:a16="http://schemas.microsoft.com/office/drawing/2014/main" val="485229573"/>
                    </a:ext>
                  </a:extLst>
                </a:gridCol>
              </a:tblGrid>
              <a:tr h="262647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Приморский край 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153405301"/>
                  </a:ext>
                </a:extLst>
              </a:tr>
              <a:tr h="60565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(АО</a:t>
                      </a:r>
                      <a:r>
                        <a:rPr lang="ru-RU" sz="1050" b="1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 «ННК-Приморнефтепродукт»</a:t>
                      </a: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Максимальная розничная цена АЗС независимых </a:t>
                      </a:r>
                      <a:r>
                        <a:rPr kumimoji="0" lang="ru-RU" sz="105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нефтетрейдеров</a:t>
                      </a:r>
                      <a:endParaRPr kumimoji="0" lang="ru-RU" sz="10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445841540"/>
                  </a:ext>
                </a:extLst>
              </a:tr>
              <a:tr h="25850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47263368"/>
                  </a:ext>
                </a:extLst>
              </a:tr>
              <a:tr h="46508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50,40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49,90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33742143"/>
                  </a:ext>
                </a:extLst>
              </a:tr>
              <a:tr h="4267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51,40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51,40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197539080"/>
                  </a:ext>
                </a:extLst>
              </a:tr>
              <a:tr h="4267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59,65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59,65</a:t>
                      </a:r>
                      <a:endParaRPr kumimoji="0" lang="ru-RU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6093606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63,25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69,00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9748567"/>
              </p:ext>
            </p:extLst>
          </p:nvPr>
        </p:nvGraphicFramePr>
        <p:xfrm>
          <a:off x="116732" y="3605348"/>
          <a:ext cx="3819542" cy="3227977"/>
        </p:xfrm>
        <a:graphic>
          <a:graphicData uri="http://schemas.openxmlformats.org/drawingml/2006/table">
            <a:tbl>
              <a:tblPr/>
              <a:tblGrid>
                <a:gridCol w="996946">
                  <a:extLst>
                    <a:ext uri="{9D8B030D-6E8A-4147-A177-3AD203B41FA5}">
                      <a16:colId xmlns="" xmlns:a16="http://schemas.microsoft.com/office/drawing/2014/main" val="1892151248"/>
                    </a:ext>
                  </a:extLst>
                </a:gridCol>
                <a:gridCol w="1532708">
                  <a:extLst>
                    <a:ext uri="{9D8B030D-6E8A-4147-A177-3AD203B41FA5}">
                      <a16:colId xmlns="" xmlns:a16="http://schemas.microsoft.com/office/drawing/2014/main" val="2657241242"/>
                    </a:ext>
                  </a:extLst>
                </a:gridCol>
                <a:gridCol w="1289888">
                  <a:extLst>
                    <a:ext uri="{9D8B030D-6E8A-4147-A177-3AD203B41FA5}">
                      <a16:colId xmlns="" xmlns:a16="http://schemas.microsoft.com/office/drawing/2014/main" val="485229573"/>
                    </a:ext>
                  </a:extLst>
                </a:gridCol>
              </a:tblGrid>
              <a:tr h="261257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Чукотский АО 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153405301"/>
                  </a:ext>
                </a:extLst>
              </a:tr>
              <a:tr h="88586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(АО «Чукотснаб»)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(АО «Чукотснаб»)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445841540"/>
                  </a:ext>
                </a:extLst>
              </a:tr>
              <a:tr h="25474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47263368"/>
                  </a:ext>
                </a:extLst>
              </a:tr>
              <a:tr h="44434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63,00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68,00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33742143"/>
                  </a:ext>
                </a:extLst>
              </a:tr>
              <a:tr h="46155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66,00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73,00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197539080"/>
                  </a:ext>
                </a:extLst>
              </a:tr>
              <a:tr h="45865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6093606"/>
                  </a:ext>
                </a:extLst>
              </a:tr>
              <a:tr h="46155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65,00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72,00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1931111"/>
              </p:ext>
            </p:extLst>
          </p:nvPr>
        </p:nvGraphicFramePr>
        <p:xfrm>
          <a:off x="4036541" y="398835"/>
          <a:ext cx="3888259" cy="3058568"/>
        </p:xfrm>
        <a:graphic>
          <a:graphicData uri="http://schemas.openxmlformats.org/drawingml/2006/table">
            <a:tbl>
              <a:tblPr/>
              <a:tblGrid>
                <a:gridCol w="1037967">
                  <a:extLst>
                    <a:ext uri="{9D8B030D-6E8A-4147-A177-3AD203B41FA5}">
                      <a16:colId xmlns="" xmlns:a16="http://schemas.microsoft.com/office/drawing/2014/main" val="1892151248"/>
                    </a:ext>
                  </a:extLst>
                </a:gridCol>
                <a:gridCol w="1606378">
                  <a:extLst>
                    <a:ext uri="{9D8B030D-6E8A-4147-A177-3AD203B41FA5}">
                      <a16:colId xmlns="" xmlns:a16="http://schemas.microsoft.com/office/drawing/2014/main" val="2657241242"/>
                    </a:ext>
                  </a:extLst>
                </a:gridCol>
                <a:gridCol w="1243914">
                  <a:extLst>
                    <a:ext uri="{9D8B030D-6E8A-4147-A177-3AD203B41FA5}">
                      <a16:colId xmlns="" xmlns:a16="http://schemas.microsoft.com/office/drawing/2014/main" val="485229573"/>
                    </a:ext>
                  </a:extLst>
                </a:gridCol>
              </a:tblGrid>
              <a:tr h="291829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Камчатский край </a:t>
                      </a:r>
                      <a:endParaRPr lang="ru-RU" sz="16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153405301"/>
                  </a:ext>
                </a:extLst>
              </a:tr>
              <a:tr h="82509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(АО «ННК-Камчатнефтепродукт»)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(иные поставщики)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445841540"/>
                  </a:ext>
                </a:extLst>
              </a:tr>
              <a:tr h="23346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47263368"/>
                  </a:ext>
                </a:extLst>
              </a:tr>
              <a:tr h="45404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54,15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56,80                                                                                                                                                                                                                   </a:t>
                      </a:r>
                      <a:endParaRPr lang="ru-RU" sz="1400" b="1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33742143"/>
                  </a:ext>
                </a:extLst>
              </a:tr>
              <a:tr h="41801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58,30 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61,00 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197539080"/>
                  </a:ext>
                </a:extLst>
              </a:tr>
              <a:tr h="40930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6093606"/>
                  </a:ext>
                </a:extLst>
              </a:tr>
              <a:tr h="4268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68,45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74,50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1468314"/>
              </p:ext>
            </p:extLst>
          </p:nvPr>
        </p:nvGraphicFramePr>
        <p:xfrm>
          <a:off x="4014652" y="3579222"/>
          <a:ext cx="3936274" cy="3113472"/>
        </p:xfrm>
        <a:graphic>
          <a:graphicData uri="http://schemas.openxmlformats.org/drawingml/2006/table">
            <a:tbl>
              <a:tblPr/>
              <a:tblGrid>
                <a:gridCol w="992777">
                  <a:extLst>
                    <a:ext uri="{9D8B030D-6E8A-4147-A177-3AD203B41FA5}">
                      <a16:colId xmlns="" xmlns:a16="http://schemas.microsoft.com/office/drawing/2014/main" val="1892151248"/>
                    </a:ext>
                  </a:extLst>
                </a:gridCol>
                <a:gridCol w="1602377">
                  <a:extLst>
                    <a:ext uri="{9D8B030D-6E8A-4147-A177-3AD203B41FA5}">
                      <a16:colId xmlns="" xmlns:a16="http://schemas.microsoft.com/office/drawing/2014/main" val="2657241242"/>
                    </a:ext>
                  </a:extLst>
                </a:gridCol>
                <a:gridCol w="1341120">
                  <a:extLst>
                    <a:ext uri="{9D8B030D-6E8A-4147-A177-3AD203B41FA5}">
                      <a16:colId xmlns="" xmlns:a16="http://schemas.microsoft.com/office/drawing/2014/main" val="485229573"/>
                    </a:ext>
                  </a:extLst>
                </a:gridCol>
              </a:tblGrid>
              <a:tr h="286196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Хабаровский край 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153405301"/>
                  </a:ext>
                </a:extLst>
              </a:tr>
              <a:tr h="698193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(ПАО ННК-Хабаровскнефтепродукт)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независимых нефтетрейдеров </a:t>
                      </a:r>
                      <a:r>
                        <a:rPr lang="ru-RU" sz="1000" b="1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где присутствует АЗС ВИНК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445841540"/>
                  </a:ext>
                </a:extLst>
              </a:tr>
              <a:tr h="28210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47263368"/>
                  </a:ext>
                </a:extLst>
              </a:tr>
              <a:tr h="41828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49,49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61,00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33742143"/>
                  </a:ext>
                </a:extLst>
              </a:tr>
              <a:tr h="46497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51,64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63,50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197539080"/>
                  </a:ext>
                </a:extLst>
              </a:tr>
              <a:tr h="39188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6093606"/>
                  </a:ext>
                </a:extLst>
              </a:tr>
              <a:tr h="46155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61,25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85,70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3" name="Объект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42688775"/>
              </p:ext>
            </p:extLst>
          </p:nvPr>
        </p:nvGraphicFramePr>
        <p:xfrm>
          <a:off x="12807950" y="833438"/>
          <a:ext cx="8128000" cy="3881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6" name="Лист" r:id="rId4" imgW="13144457" imgH="6276808" progId="Excel.Sheet.12">
                  <p:embed/>
                </p:oleObj>
              </mc:Choice>
              <mc:Fallback>
                <p:oleObj name="Лист" r:id="rId4" imgW="13144457" imgH="6276808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2807950" y="833438"/>
                        <a:ext cx="8128000" cy="38814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11443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21606</TotalTime>
  <Words>1126</Words>
  <Application>Microsoft Office PowerPoint</Application>
  <PresentationFormat>Широкоэкранный</PresentationFormat>
  <Paragraphs>658</Paragraphs>
  <Slides>6</Slides>
  <Notes>5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Тема Office</vt:lpstr>
      <vt:lpstr>Лист</vt:lpstr>
      <vt:lpstr> </vt:lpstr>
      <vt:lpstr>Средние потребительские цены (тарифы) на нефтепродукты в Российской Федерации, Камчатском крае и субъектах ДФО за декабрь 2021 года и текущий период 2022 года</vt:lpstr>
      <vt:lpstr>Средние потребительские цены (тарифы) на нефтепродукты в Российской Федерации, Камчатском крае и субъектах ДФО за декабрь 2021 года и текущий период 2022 года</vt:lpstr>
      <vt:lpstr>Средние потребительские цены (тарифы) на нефтепродукты в Российской Федерации, Камчатском крае и субъектах ДФО за декабрь 2021 года и текущий период 2022 года</vt:lpstr>
      <vt:lpstr>Презентация PowerPoint</vt:lpstr>
      <vt:lpstr>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Спирина Наталия Анатольевна</dc:creator>
  <cp:lastModifiedBy>Обертынская Анна Григорьевна</cp:lastModifiedBy>
  <cp:revision>823</cp:revision>
  <cp:lastPrinted>2022-11-10T21:40:09Z</cp:lastPrinted>
  <dcterms:created xsi:type="dcterms:W3CDTF">2020-12-04T06:58:51Z</dcterms:created>
  <dcterms:modified xsi:type="dcterms:W3CDTF">2022-12-23T05:16:42Z</dcterms:modified>
</cp:coreProperties>
</file>