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8"/>
  </p:notesMasterIdLst>
  <p:sldIdLst>
    <p:sldId id="256" r:id="rId2"/>
    <p:sldId id="258" r:id="rId3"/>
    <p:sldId id="271" r:id="rId4"/>
    <p:sldId id="270" r:id="rId5"/>
    <p:sldId id="282" r:id="rId6"/>
    <p:sldId id="283" r:id="rId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83953" autoAdjust="0"/>
  </p:normalViewPr>
  <p:slideViewPr>
    <p:cSldViewPr snapToGrid="0">
      <p:cViewPr varScale="1">
        <p:scale>
          <a:sx n="98" d="100"/>
          <a:sy n="98" d="100"/>
        </p:scale>
        <p:origin x="90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E5C4F-ACD4-4F2F-AAB3-0969A6B3157B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5AE2F0-AAD2-4206-91C1-7740FDB33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3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22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7523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*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Согласно данных Федеральной службы государственной статистики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445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AE2F0-AAD2-4206-91C1-7740FDB339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77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3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75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44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01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755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850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692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745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11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438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534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94A4D-8446-43AD-B97F-9DB0D178855F}" type="datetimeFigureOut">
              <a:rPr lang="ru-RU" smtClean="0"/>
              <a:t>22.01.2021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AFC90-A59C-49DD-8E3B-4608EAD54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0230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1392" y="923191"/>
            <a:ext cx="9144000" cy="764931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3726" y="1210317"/>
            <a:ext cx="9144000" cy="4448175"/>
          </a:xfrm>
        </p:spPr>
        <p:txBody>
          <a:bodyPr>
            <a:normAutofit/>
          </a:bodyPr>
          <a:lstStyle/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средних потребительских ценах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истекший период 2020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</p:spTree>
    <p:extLst>
      <p:ext uri="{BB962C8B-B14F-4D97-AF65-F5344CB8AC3E}">
        <p14:creationId xmlns:p14="http://schemas.microsoft.com/office/powerpoint/2010/main" val="1014923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(тарифы) на нефтепродукты</a:t>
            </a:r>
            <a:r>
              <a:rPr lang="en-US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5585421"/>
              </p:ext>
            </p:extLst>
          </p:nvPr>
        </p:nvGraphicFramePr>
        <p:xfrm>
          <a:off x="223734" y="609600"/>
          <a:ext cx="11743206" cy="6099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4870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10895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719847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49030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6034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91957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27115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904672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94945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99282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812786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857953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87371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449776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kumimoji="0" lang="ru-RU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автомобильный марки АИ-92,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390315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286099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42,53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76726312"/>
                  </a:ext>
                </a:extLst>
              </a:tr>
              <a:tr h="5060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44,51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44,37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16844509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44,47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54706532"/>
                  </a:ext>
                </a:extLst>
              </a:tr>
              <a:tr h="4497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27251771"/>
                  </a:ext>
                </a:extLst>
              </a:tr>
              <a:tr h="4026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62420848"/>
                  </a:ext>
                </a:extLst>
              </a:tr>
              <a:tr h="5409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43,18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24585028"/>
                  </a:ext>
                </a:extLst>
              </a:tr>
              <a:tr h="41166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</a:t>
                      </a:r>
                      <a:r>
                        <a:rPr lang="en-US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28471023"/>
                  </a:ext>
                </a:extLst>
              </a:tr>
              <a:tr h="415454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51,55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45,04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652878"/>
                  </a:ext>
                </a:extLst>
              </a:tr>
              <a:tr h="383719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43,27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54013587"/>
                  </a:ext>
                </a:extLst>
              </a:tr>
              <a:tr h="316213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43,32</a:t>
                      </a:r>
                      <a:endParaRPr lang="en-US" sz="12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433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10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нефтепродукты в Российской Федерации, Камчатском крае и субъектах ДФО за истекший период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827111"/>
              </p:ext>
            </p:extLst>
          </p:nvPr>
        </p:nvGraphicFramePr>
        <p:xfrm>
          <a:off x="243190" y="609601"/>
          <a:ext cx="11770470" cy="60279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001">
                  <a:extLst>
                    <a:ext uri="{9D8B030D-6E8A-4147-A177-3AD203B41FA5}">
                      <a16:colId xmlns="" xmlns:a16="http://schemas.microsoft.com/office/drawing/2014/main" val="340974327"/>
                    </a:ext>
                  </a:extLst>
                </a:gridCol>
                <a:gridCol w="1075943">
                  <a:extLst>
                    <a:ext uri="{9D8B030D-6E8A-4147-A177-3AD203B41FA5}">
                      <a16:colId xmlns="" xmlns:a16="http://schemas.microsoft.com/office/drawing/2014/main" val="1700919341"/>
                    </a:ext>
                  </a:extLst>
                </a:gridCol>
                <a:gridCol w="830146">
                  <a:extLst>
                    <a:ext uri="{9D8B030D-6E8A-4147-A177-3AD203B41FA5}">
                      <a16:colId xmlns="" xmlns:a16="http://schemas.microsoft.com/office/drawing/2014/main" val="2119211557"/>
                    </a:ext>
                  </a:extLst>
                </a:gridCol>
                <a:gridCol w="781314">
                  <a:extLst>
                    <a:ext uri="{9D8B030D-6E8A-4147-A177-3AD203B41FA5}">
                      <a16:colId xmlns="" xmlns:a16="http://schemas.microsoft.com/office/drawing/2014/main" val="2519507403"/>
                    </a:ext>
                  </a:extLst>
                </a:gridCol>
                <a:gridCol w="859445">
                  <a:extLst>
                    <a:ext uri="{9D8B030D-6E8A-4147-A177-3AD203B41FA5}">
                      <a16:colId xmlns="" xmlns:a16="http://schemas.microsoft.com/office/drawing/2014/main" val="1692593369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3434439023"/>
                    </a:ext>
                  </a:extLst>
                </a:gridCol>
                <a:gridCol w="908278">
                  <a:extLst>
                    <a:ext uri="{9D8B030D-6E8A-4147-A177-3AD203B41FA5}">
                      <a16:colId xmlns="" xmlns:a16="http://schemas.microsoft.com/office/drawing/2014/main" val="2500613959"/>
                    </a:ext>
                  </a:extLst>
                </a:gridCol>
                <a:gridCol w="908277">
                  <a:extLst>
                    <a:ext uri="{9D8B030D-6E8A-4147-A177-3AD203B41FA5}">
                      <a16:colId xmlns="" xmlns:a16="http://schemas.microsoft.com/office/drawing/2014/main" val="3800530471"/>
                    </a:ext>
                  </a:extLst>
                </a:gridCol>
                <a:gridCol w="898511">
                  <a:extLst>
                    <a:ext uri="{9D8B030D-6E8A-4147-A177-3AD203B41FA5}">
                      <a16:colId xmlns="" xmlns:a16="http://schemas.microsoft.com/office/drawing/2014/main" val="3637591551"/>
                    </a:ext>
                  </a:extLst>
                </a:gridCol>
                <a:gridCol w="869211">
                  <a:extLst>
                    <a:ext uri="{9D8B030D-6E8A-4147-A177-3AD203B41FA5}">
                      <a16:colId xmlns="" xmlns:a16="http://schemas.microsoft.com/office/drawing/2014/main" val="1243391290"/>
                    </a:ext>
                  </a:extLst>
                </a:gridCol>
                <a:gridCol w="827516">
                  <a:extLst>
                    <a:ext uri="{9D8B030D-6E8A-4147-A177-3AD203B41FA5}">
                      <a16:colId xmlns="" xmlns:a16="http://schemas.microsoft.com/office/drawing/2014/main" val="276822078"/>
                    </a:ext>
                  </a:extLst>
                </a:gridCol>
                <a:gridCol w="769195">
                  <a:extLst>
                    <a:ext uri="{9D8B030D-6E8A-4147-A177-3AD203B41FA5}">
                      <a16:colId xmlns="" xmlns:a16="http://schemas.microsoft.com/office/drawing/2014/main" val="2365635126"/>
                    </a:ext>
                  </a:extLst>
                </a:gridCol>
                <a:gridCol w="905422">
                  <a:extLst>
                    <a:ext uri="{9D8B030D-6E8A-4147-A177-3AD203B41FA5}">
                      <a16:colId xmlns="" xmlns:a16="http://schemas.microsoft.com/office/drawing/2014/main" val="3674627463"/>
                    </a:ext>
                  </a:extLst>
                </a:gridCol>
              </a:tblGrid>
              <a:tr h="1024646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8351738"/>
                  </a:ext>
                </a:extLst>
              </a:tr>
              <a:tr h="37611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Бензин 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автомобильный</a:t>
                      </a:r>
                      <a:r>
                        <a:rPr lang="ru-RU" sz="1200" b="1" baseline="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марки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АИ-95,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72610368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45,31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47011252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246106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27930094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46,81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905110"/>
                  </a:ext>
                </a:extLst>
              </a:tr>
              <a:tr h="376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6639740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46,63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56,89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884977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49,15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47,34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10375969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53,32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49,36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47,55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02443522"/>
                  </a:ext>
                </a:extLst>
              </a:tr>
              <a:tr h="50113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53,59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55,36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02274990"/>
                  </a:ext>
                </a:extLst>
              </a:tr>
              <a:tr h="354007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46,95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49,49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47,81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47,25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55,02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73763529"/>
                  </a:ext>
                </a:extLst>
              </a:tr>
              <a:tr h="388092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54,62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47,01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55,14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47,46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54,87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04388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5981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145774"/>
            <a:ext cx="11811000" cy="40005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 потребительские цены (тарифы) на нефтепродукты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Российской Федерации, Камчатском крае и субъектах ДФО за истекший период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года*</a:t>
            </a:r>
            <a:endParaRPr lang="ru-RU" sz="2000" dirty="0"/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198185"/>
              </p:ext>
            </p:extLst>
          </p:nvPr>
        </p:nvGraphicFramePr>
        <p:xfrm>
          <a:off x="190500" y="632299"/>
          <a:ext cx="11811000" cy="6037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6211">
                  <a:extLst>
                    <a:ext uri="{9D8B030D-6E8A-4147-A177-3AD203B41FA5}">
                      <a16:colId xmlns="" xmlns:a16="http://schemas.microsoft.com/office/drawing/2014/main" val="2757781639"/>
                    </a:ext>
                  </a:extLst>
                </a:gridCol>
                <a:gridCol w="1063766">
                  <a:extLst>
                    <a:ext uri="{9D8B030D-6E8A-4147-A177-3AD203B41FA5}">
                      <a16:colId xmlns="" xmlns:a16="http://schemas.microsoft.com/office/drawing/2014/main" val="3805768029"/>
                    </a:ext>
                  </a:extLst>
                </a:gridCol>
                <a:gridCol w="826851">
                  <a:extLst>
                    <a:ext uri="{9D8B030D-6E8A-4147-A177-3AD203B41FA5}">
                      <a16:colId xmlns="" xmlns:a16="http://schemas.microsoft.com/office/drawing/2014/main" val="2080095685"/>
                    </a:ext>
                  </a:extLst>
                </a:gridCol>
                <a:gridCol w="690663">
                  <a:extLst>
                    <a:ext uri="{9D8B030D-6E8A-4147-A177-3AD203B41FA5}">
                      <a16:colId xmlns="" xmlns:a16="http://schemas.microsoft.com/office/drawing/2014/main" val="3843726452"/>
                    </a:ext>
                  </a:extLst>
                </a:gridCol>
                <a:gridCol w="856035">
                  <a:extLst>
                    <a:ext uri="{9D8B030D-6E8A-4147-A177-3AD203B41FA5}">
                      <a16:colId xmlns="" xmlns:a16="http://schemas.microsoft.com/office/drawing/2014/main" val="2467812455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555537300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3508563604"/>
                    </a:ext>
                  </a:extLst>
                </a:gridCol>
                <a:gridCol w="817123">
                  <a:extLst>
                    <a:ext uri="{9D8B030D-6E8A-4147-A177-3AD203B41FA5}">
                      <a16:colId xmlns="" xmlns:a16="http://schemas.microsoft.com/office/drawing/2014/main" val="3224298470"/>
                    </a:ext>
                  </a:extLst>
                </a:gridCol>
                <a:gridCol w="846306">
                  <a:extLst>
                    <a:ext uri="{9D8B030D-6E8A-4147-A177-3AD203B41FA5}">
                      <a16:colId xmlns="" xmlns:a16="http://schemas.microsoft.com/office/drawing/2014/main" val="509935238"/>
                    </a:ext>
                  </a:extLst>
                </a:gridCol>
                <a:gridCol w="865762">
                  <a:extLst>
                    <a:ext uri="{9D8B030D-6E8A-4147-A177-3AD203B41FA5}">
                      <a16:colId xmlns="" xmlns:a16="http://schemas.microsoft.com/office/drawing/2014/main" val="2275320693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1350417571"/>
                    </a:ext>
                  </a:extLst>
                </a:gridCol>
                <a:gridCol w="778213">
                  <a:extLst>
                    <a:ext uri="{9D8B030D-6E8A-4147-A177-3AD203B41FA5}">
                      <a16:colId xmlns="" xmlns:a16="http://schemas.microsoft.com/office/drawing/2014/main" val="2746112127"/>
                    </a:ext>
                  </a:extLst>
                </a:gridCol>
                <a:gridCol w="1018972">
                  <a:extLst>
                    <a:ext uri="{9D8B030D-6E8A-4147-A177-3AD203B41FA5}">
                      <a16:colId xmlns="" xmlns:a16="http://schemas.microsoft.com/office/drawing/2014/main" val="4252533460"/>
                    </a:ext>
                  </a:extLst>
                </a:gridCol>
              </a:tblGrid>
              <a:tr h="1080544"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Нефтепродукт/субъект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Камчатский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ДФО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 Саха (Якутия)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Приморский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край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Хабаровский край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Амурская область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Магаданская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Сахалинская обл.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Еврейская</a:t>
                      </a:r>
                      <a:r>
                        <a:rPr lang="ru-RU" sz="12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Чукотский АО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0505814"/>
                  </a:ext>
                </a:extLst>
              </a:tr>
              <a:tr h="403890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Дизельное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топливо,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(л/руб.)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45281243"/>
                  </a:ext>
                </a:extLst>
              </a:tr>
              <a:tr h="5140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60,85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56,95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4829688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59,82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59943541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52,34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8510073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49,69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49,58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86259472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47,90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49,86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49,75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56,57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3772926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49,97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011119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52,81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32450997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48,05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52,69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50,39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56,32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50,83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71405739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57,06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48,10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59,66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50,41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50,79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56,28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50,92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9063378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58,43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48,54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53,68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51,43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51,62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51,33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61,09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52,27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8625970"/>
                  </a:ext>
                </a:extLst>
              </a:tr>
              <a:tr h="40389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58,73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48,72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53,87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59,75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51,77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51,76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51,74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57,71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52,44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3759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544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933791"/>
              </p:ext>
            </p:extLst>
          </p:nvPr>
        </p:nvGraphicFramePr>
        <p:xfrm>
          <a:off x="742689" y="972804"/>
          <a:ext cx="10716493" cy="50481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3311">
                  <a:extLst>
                    <a:ext uri="{9D8B030D-6E8A-4147-A177-3AD203B41FA5}">
                      <a16:colId xmlns="" xmlns:a16="http://schemas.microsoft.com/office/drawing/2014/main" val="2249247971"/>
                    </a:ext>
                  </a:extLst>
                </a:gridCol>
                <a:gridCol w="1682885">
                  <a:extLst>
                    <a:ext uri="{9D8B030D-6E8A-4147-A177-3AD203B41FA5}">
                      <a16:colId xmlns="" xmlns:a16="http://schemas.microsoft.com/office/drawing/2014/main" val="1819158657"/>
                    </a:ext>
                  </a:extLst>
                </a:gridCol>
                <a:gridCol w="1391786">
                  <a:extLst>
                    <a:ext uri="{9D8B030D-6E8A-4147-A177-3AD203B41FA5}">
                      <a16:colId xmlns="" xmlns:a16="http://schemas.microsoft.com/office/drawing/2014/main" val="810213332"/>
                    </a:ext>
                  </a:extLst>
                </a:gridCol>
                <a:gridCol w="1087337">
                  <a:extLst>
                    <a:ext uri="{9D8B030D-6E8A-4147-A177-3AD203B41FA5}">
                      <a16:colId xmlns="" xmlns:a16="http://schemas.microsoft.com/office/drawing/2014/main" val="1426438776"/>
                    </a:ext>
                  </a:extLst>
                </a:gridCol>
                <a:gridCol w="1129839">
                  <a:extLst>
                    <a:ext uri="{9D8B030D-6E8A-4147-A177-3AD203B41FA5}">
                      <a16:colId xmlns="" xmlns:a16="http://schemas.microsoft.com/office/drawing/2014/main" val="2406359539"/>
                    </a:ext>
                  </a:extLst>
                </a:gridCol>
                <a:gridCol w="1994170">
                  <a:extLst>
                    <a:ext uri="{9D8B030D-6E8A-4147-A177-3AD203B41FA5}">
                      <a16:colId xmlns="" xmlns:a16="http://schemas.microsoft.com/office/drawing/2014/main" val="3646067851"/>
                    </a:ext>
                  </a:extLst>
                </a:gridCol>
                <a:gridCol w="1887165">
                  <a:extLst>
                    <a:ext uri="{9D8B030D-6E8A-4147-A177-3AD203B41FA5}">
                      <a16:colId xmlns="" xmlns:a16="http://schemas.microsoft.com/office/drawing/2014/main" val="781871841"/>
                    </a:ext>
                  </a:extLst>
                </a:gridCol>
              </a:tblGrid>
              <a:tr h="268708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Среднемесячное потребление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нефтебазах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на АЗС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Обеспеченность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Розничная цена поставщика, имеющего наибольшую долю рынка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Максимальная розничная цена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(иные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нефтетрейдеры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476225166"/>
                  </a:ext>
                </a:extLst>
              </a:tr>
              <a:tr h="690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тонн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руб./литр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10677633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Регулятор - 92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6,560 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6,654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50,15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212744809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Премиум - 95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1,884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54,00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54,50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08469662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"Зимнее"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4,637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8,043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0,541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57,38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57,50 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67287190"/>
                  </a:ext>
                </a:extLst>
              </a:tr>
              <a:tr h="417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ДТ "Летнее"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2,442 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55,43 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23538842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151810" y="326473"/>
            <a:ext cx="51321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Цены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на моторное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топливо в Камчатском крае</a:t>
            </a:r>
          </a:p>
          <a:p>
            <a:pPr algn="ctr"/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 состоянию на 21.01.2021* 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0984" y="6431522"/>
            <a:ext cx="54678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Согласно данным АО «ННК-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Камчатнефтепродукт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338206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2462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373" y="927440"/>
            <a:ext cx="38014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Цены на моторное топливо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регионах ДФО по </a:t>
            </a: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</a:rPr>
              <a:t>состоянию на </a:t>
            </a:r>
            <a:r>
              <a:rPr lang="ru-RU" b="1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21.01.2021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7166351"/>
              </p:ext>
            </p:extLst>
          </p:nvPr>
        </p:nvGraphicFramePr>
        <p:xfrm>
          <a:off x="150687" y="185254"/>
          <a:ext cx="3925753" cy="3324001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276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Магаданская область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93727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40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53,10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68,80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56,10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60,70 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5163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56,20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69,50</a:t>
                      </a:r>
                    </a:p>
                    <a:p>
                      <a:pPr algn="ctr" fontAlgn="ctr"/>
                      <a:r>
                        <a:rPr lang="ru-RU" sz="140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40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040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56,20</a:t>
                      </a:r>
                      <a:r>
                        <a:rPr lang="ru-RU" sz="1050" b="0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ru-RU" sz="1050" b="0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70,50 </a:t>
                      </a:r>
                      <a:endParaRPr lang="ru-RU" sz="1400" b="1" i="0" u="none" strike="noStrike" dirty="0" smtClean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6828"/>
              </p:ext>
            </p:extLst>
          </p:nvPr>
        </p:nvGraphicFramePr>
        <p:xfrm>
          <a:off x="8249056" y="3584267"/>
          <a:ext cx="3758181" cy="3107782"/>
        </p:xfrm>
        <a:graphic>
          <a:graphicData uri="http://schemas.openxmlformats.org/drawingml/2006/table">
            <a:tbl>
              <a:tblPr/>
              <a:tblGrid>
                <a:gridCol w="107413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42025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16524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Сахалинская область </a:t>
                      </a:r>
                      <a:endParaRPr lang="ru-RU" sz="11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21595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1945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48,90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63,00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0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556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55,95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77,00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831624"/>
              </p:ext>
            </p:extLst>
          </p:nvPr>
        </p:nvGraphicFramePr>
        <p:xfrm>
          <a:off x="8258783" y="167382"/>
          <a:ext cx="3748453" cy="3303773"/>
        </p:xfrm>
        <a:graphic>
          <a:graphicData uri="http://schemas.openxmlformats.org/drawingml/2006/table">
            <a:tbl>
              <a:tblPr/>
              <a:tblGrid>
                <a:gridCol w="1172723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14462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9605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Приморский край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4110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5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00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46,91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46,20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47,34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47,20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09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3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52,65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31742"/>
              </p:ext>
            </p:extLst>
          </p:nvPr>
        </p:nvGraphicFramePr>
        <p:xfrm>
          <a:off x="150686" y="3616503"/>
          <a:ext cx="3925753" cy="3071875"/>
        </p:xfrm>
        <a:graphic>
          <a:graphicData uri="http://schemas.openxmlformats.org/drawingml/2006/table">
            <a:tbl>
              <a:tblPr/>
              <a:tblGrid>
                <a:gridCol w="1063551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431101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27881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Чукотский АО 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01273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05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2547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65,00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3677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4224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67,00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984144"/>
              </p:ext>
            </p:extLst>
          </p:nvPr>
        </p:nvGraphicFramePr>
        <p:xfrm>
          <a:off x="4315743" y="2226955"/>
          <a:ext cx="3770786" cy="4338231"/>
        </p:xfrm>
        <a:graphic>
          <a:graphicData uri="http://schemas.openxmlformats.org/drawingml/2006/table">
            <a:tbl>
              <a:tblPr/>
              <a:tblGrid>
                <a:gridCol w="1021568">
                  <a:extLst>
                    <a:ext uri="{9D8B030D-6E8A-4147-A177-3AD203B41FA5}">
                      <a16:colId xmlns="" xmlns:a16="http://schemas.microsoft.com/office/drawing/2014/main" val="1892151248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2657241242"/>
                    </a:ext>
                  </a:extLst>
                </a:gridCol>
                <a:gridCol w="1374609">
                  <a:extLst>
                    <a:ext uri="{9D8B030D-6E8A-4147-A177-3AD203B41FA5}">
                      <a16:colId xmlns="" xmlns:a16="http://schemas.microsoft.com/office/drawing/2014/main" val="485229573"/>
                    </a:ext>
                  </a:extLst>
                </a:gridCol>
              </a:tblGrid>
              <a:tr h="35946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Камчатский край </a:t>
                      </a:r>
                      <a:endParaRPr lang="ru-RU" sz="16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53405301"/>
                  </a:ext>
                </a:extLst>
              </a:tr>
              <a:tr h="159336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Розничная цена поставщика, имеющего наибольшую долю рынка (наименование поставщика)</a:t>
                      </a:r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effectLst/>
                          <a:latin typeface="Times New Roman" panose="02020603050405020304" pitchFamily="18" charset="0"/>
                        </a:rPr>
                        <a:t>Максимальная розничная цена (наименование поставщика)</a:t>
                      </a:r>
                    </a:p>
                    <a:p>
                      <a:pPr algn="ctr" fontAlgn="ctr"/>
                      <a:endParaRPr lang="ru-RU" sz="1100" b="1" i="0" u="none" strike="noStrike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45841540"/>
                  </a:ext>
                </a:extLst>
              </a:tr>
              <a:tr h="4184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руб./литр</a:t>
                      </a: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47263368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Регулятор - 92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50,15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50,50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3742143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Премиум - 95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54,00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54,50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97539080"/>
                  </a:ext>
                </a:extLst>
              </a:tr>
              <a:tr h="4740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"летнее" 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55,43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-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6093606"/>
                  </a:ext>
                </a:extLst>
              </a:tr>
              <a:tr h="5447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i="0" u="none" strike="noStrike" dirty="0">
                          <a:effectLst/>
                          <a:latin typeface="Times New Roman" panose="02020603050405020304" pitchFamily="18" charset="0"/>
                        </a:rPr>
                        <a:t>ДТ "зимнее"</a:t>
                      </a:r>
                    </a:p>
                  </a:txBody>
                  <a:tcPr marL="8372" marR="8372" marT="837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57,38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57,50</a:t>
                      </a:r>
                      <a:endParaRPr lang="ru-RU" sz="1400" b="1" i="0" u="none" strike="noStrike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8372" marR="8372" marT="837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17772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14439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4449</TotalTime>
  <Words>1020</Words>
  <Application>Microsoft Office PowerPoint</Application>
  <PresentationFormat>Широкоэкранный</PresentationFormat>
  <Paragraphs>653</Paragraphs>
  <Slides>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 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Средние потребительские цены (тарифы) на нефтепродукты в Российской Федерации, Камчатском крае и субъектах ДФО за истекший период 2020 года*</vt:lpstr>
      <vt:lpstr>Презентация PowerPoint</vt:lpstr>
      <vt:lpstr>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Спирина Наталия Анатольевна</dc:creator>
  <cp:lastModifiedBy>Ковалевская Галина Викторовна</cp:lastModifiedBy>
  <cp:revision>177</cp:revision>
  <cp:lastPrinted>2020-12-24T01:57:14Z</cp:lastPrinted>
  <dcterms:created xsi:type="dcterms:W3CDTF">2020-12-04T06:58:51Z</dcterms:created>
  <dcterms:modified xsi:type="dcterms:W3CDTF">2021-01-22T03:23:51Z</dcterms:modified>
</cp:coreProperties>
</file>